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Montserrat"/>
      <p:regular r:id="rId54"/>
      <p:bold r:id="rId55"/>
      <p:italic r:id="rId56"/>
      <p:boldItalic r:id="rId57"/>
    </p:embeddedFont>
    <p:embeddedFont>
      <p:font typeface="Fira Mono"/>
      <p:regular r:id="rId58"/>
      <p:bold r:id="rId59"/>
    </p:embeddedFont>
    <p:embeddedFont>
      <p:font typeface="Roboto Mono"/>
      <p:regular r:id="rId60"/>
      <p:bold r:id="rId61"/>
      <p:italic r:id="rId62"/>
      <p:boldItalic r:id="rId63"/>
    </p:embeddedFont>
    <p:embeddedFont>
      <p:font typeface="DM Mono"/>
      <p:regular r:id="rId64"/>
      <p: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4.xml"/><Relationship Id="rId64" Type="http://schemas.openxmlformats.org/officeDocument/2006/relationships/font" Target="fonts/DMMono-regular.fntdata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DMMon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ontserrat-bold.fntdata"/><Relationship Id="rId10" Type="http://schemas.openxmlformats.org/officeDocument/2006/relationships/slide" Target="slides/slide4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9.xml"/><Relationship Id="rId59" Type="http://schemas.openxmlformats.org/officeDocument/2006/relationships/font" Target="fonts/FiraMono-bold.fntdata"/><Relationship Id="rId14" Type="http://schemas.openxmlformats.org/officeDocument/2006/relationships/slide" Target="slides/slide8.xml"/><Relationship Id="rId58" Type="http://schemas.openxmlformats.org/officeDocument/2006/relationships/font" Target="fonts/FiraMon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360e6eec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b360e6eec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360e6eec2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b360e6eec2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360e6eec2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b360e6eec2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360e6eec2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b360e6eec2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b360e6eec2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b360e6eec2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360e6eec2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360e6eec2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360e6eec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b360e6eec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360e6eec2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b360e6eec2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b360e6eec2_6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b360e6eec2_6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360e6eec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b360e6eec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360e6eec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b360e6eec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360e6eec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b360e6eec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360e6eec2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b360e6eec2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b360e6eec2_8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b360e6eec2_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b360e6eec2_8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b360e6eec2_8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b360e6eec2_8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2b360e6eec2_8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b360e6eec2_8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b360e6eec2_8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b360e6eec2_8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b360e6eec2_8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b360e6eec2_8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b360e6eec2_8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b360e6eec2_8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b360e6eec2_8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360e6eec2_8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b360e6eec2_8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b360e6eec2_8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b360e6eec2_8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360e6eec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b360e6eec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b360e6eec2_8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b360e6eec2_8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b360e6eec2_8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2b360e6eec2_8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360e6eec2_8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2b360e6eec2_8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b360e6eec2_8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b360e6eec2_8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b360e6eec2_8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2b360e6eec2_8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b360e6eec2_8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b360e6eec2_8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360e6eec2_8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b360e6eec2_8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b360e6eec2_8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b360e6eec2_8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b360e6eec2_8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2b360e6eec2_8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b360e6eec2_8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b360e6eec2_8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360e6eec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b360e6eec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b360e6eec2_8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b360e6eec2_8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b360e6eec2_8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b360e6eec2_8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b360e6eec2_8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b360e6eec2_8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b360e6eec2_8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2b360e6eec2_8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b360e6eec2_8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b360e6eec2_8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b360e6eec2_8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b360e6eec2_8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b360e6eec2_8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b360e6eec2_8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360e6eec2_8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360e6eec2_8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360e6eec2_8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b360e6eec2_8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360e6eec2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b360e6eec2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360e6eec2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b360e6eec2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360e6eec2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b360e6eec2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360e6eec2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b360e6eec2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jpg"/><Relationship Id="rId7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jpg"/><Relationship Id="rId7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775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38" y="0"/>
            <a:ext cx="979964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5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 1">
  <p:cSld name="SECTION_HEADER_1_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4">
  <p:cSld name="TITLE_ONLY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en-GB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2" name="Google Shape;152;p29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153" name="Google Shape;153;p29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54" name="Google Shape;154;p29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55" name="Google Shape;155;p29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56" name="Google Shape;156;p29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157" name="Google Shape;157;p29"/>
          <p:cNvSpPr txBox="1"/>
          <p:nvPr/>
        </p:nvSpPr>
        <p:spPr>
          <a:xfrm>
            <a:off x="7490025" y="4519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🔗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rx-anglar.io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76200" y="4443200"/>
            <a:ext cx="5431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⭐ Star ⭐ us on Github if you like it!</a:t>
            </a:r>
            <a:endParaRPr b="0" i="1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9150" y="0"/>
            <a:ext cx="874850" cy="4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>
            <a:off x="1241300" y="1312450"/>
            <a:ext cx="47874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I’m Michael :)</a:t>
            </a:r>
            <a:br>
              <a:rPr lang="en-GB"/>
            </a:br>
            <a:br>
              <a:rPr lang="en-GB"/>
            </a:br>
            <a:r>
              <a:rPr lang="en-GB" sz="2200"/>
              <a:t>I do custom tailored </a:t>
            </a:r>
            <a:br>
              <a:rPr lang="en-GB" sz="2200"/>
            </a:br>
            <a:r>
              <a:rPr b="1" lang="en-GB" sz="2200"/>
              <a:t>Consulting,</a:t>
            </a:r>
            <a:r>
              <a:rPr lang="en-GB" sz="2200"/>
              <a:t> </a:t>
            </a:r>
            <a:r>
              <a:rPr b="1" lang="en-GB" sz="2200"/>
              <a:t>Training </a:t>
            </a:r>
            <a:r>
              <a:rPr lang="en-GB" sz="2200"/>
              <a:t>and </a:t>
            </a:r>
            <a:r>
              <a:rPr b="1" lang="en-GB" sz="2200"/>
              <a:t>Workshops</a:t>
            </a:r>
            <a:r>
              <a:rPr lang="en-GB" sz="2200"/>
              <a:t>!</a:t>
            </a:r>
            <a:br>
              <a:rPr lang="en-GB" sz="2200"/>
            </a:br>
            <a:br>
              <a:rPr lang="en-GB" sz="2200"/>
            </a:br>
            <a:r>
              <a:rPr b="1" lang="en-GB" sz="2200">
                <a:solidFill>
                  <a:srgbClr val="674EA7"/>
                </a:solidFill>
              </a:rPr>
              <a:t>michael.hladky@push-based.io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674EA7"/>
                </a:solidFill>
              </a:rPr>
              <a:t>www.push-based.io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5">
            <a:alphaModFix/>
          </a:blip>
          <a:srcRect b="51088" l="0" r="0" t="0"/>
          <a:stretch/>
        </p:blipFill>
        <p:spPr>
          <a:xfrm>
            <a:off x="5675513" y="12272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6">
            <a:alphaModFix/>
          </a:blip>
          <a:srcRect b="0" l="26714" r="4239" t="0"/>
          <a:stretch/>
        </p:blipFill>
        <p:spPr>
          <a:xfrm rot="-5400000">
            <a:off x="6180212" y="1555762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4225" y="2989325"/>
            <a:ext cx="874850" cy="9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517058" y="1916888"/>
            <a:ext cx="4821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Thanks for </a:t>
            </a:r>
            <a:r>
              <a:rPr b="1" lang="en-GB"/>
              <a:t>your </a:t>
            </a:r>
            <a:r>
              <a:rPr lang="en-GB"/>
              <a:t>time!</a:t>
            </a:r>
            <a:br>
              <a:rPr lang="en-GB"/>
            </a:br>
            <a:r>
              <a:rPr lang="en-GB" sz="2200"/>
              <a:t>If you have any questions, </a:t>
            </a:r>
            <a:r>
              <a:rPr b="1" lang="en-GB" sz="2200"/>
              <a:t>ping me</a:t>
            </a:r>
            <a:r>
              <a:rPr lang="en-GB" sz="2200"/>
              <a:t>!</a:t>
            </a:r>
            <a:endParaRPr sz="2200"/>
          </a:p>
        </p:txBody>
      </p:sp>
      <p:sp>
        <p:nvSpPr>
          <p:cNvPr id="176" name="Google Shape;176;p31"/>
          <p:cNvSpPr txBox="1"/>
          <p:nvPr/>
        </p:nvSpPr>
        <p:spPr>
          <a:xfrm>
            <a:off x="517050" y="2916125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810722" y="3444888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51" y="3479610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7" name="Google Shape;197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9" name="Google Shape;209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0" name="Google Shape;210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217" name="Google Shape;21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775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38" y="0"/>
            <a:ext cx="979964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  <a:defRPr>
                <a:solidFill>
                  <a:srgbClr val="351C75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○"/>
              <a:defRPr>
                <a:solidFill>
                  <a:srgbClr val="351C75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■"/>
              <a:defRPr>
                <a:solidFill>
                  <a:srgbClr val="351C75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●"/>
              <a:defRPr>
                <a:solidFill>
                  <a:srgbClr val="351C75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○"/>
              <a:defRPr>
                <a:solidFill>
                  <a:srgbClr val="351C75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■"/>
              <a:defRPr>
                <a:solidFill>
                  <a:srgbClr val="351C75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●"/>
              <a:defRPr>
                <a:solidFill>
                  <a:srgbClr val="351C75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○"/>
              <a:defRPr>
                <a:solidFill>
                  <a:srgbClr val="351C75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■"/>
              <a:defRPr>
                <a:solidFill>
                  <a:srgbClr val="351C75"/>
                </a:solidFill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en-GB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" name="Google Shape;27;p5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28" name="Google Shape;28;p5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29" name="Google Shape;29;p5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0" name="Google Shape;30;p5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1" name="Google Shape;31;p5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32" name="Google Shape;32;p5"/>
          <p:cNvSpPr txBox="1"/>
          <p:nvPr/>
        </p:nvSpPr>
        <p:spPr>
          <a:xfrm>
            <a:off x="7490025" y="4519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🔗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rx-anglar.io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/>
          <p:nvPr/>
        </p:nvSpPr>
        <p:spPr>
          <a:xfrm>
            <a:off x="76200" y="4443200"/>
            <a:ext cx="5431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⭐ Star ⭐ us on Github if you like it!</a:t>
            </a:r>
            <a:endParaRPr b="0" i="1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9150" y="0"/>
            <a:ext cx="874850" cy="4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/>
        </p:nvSpPr>
        <p:spPr>
          <a:xfrm>
            <a:off x="1241300" y="1312450"/>
            <a:ext cx="47874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I’m Michael :)</a:t>
            </a:r>
            <a:br>
              <a:rPr lang="en-GB"/>
            </a:br>
            <a:br>
              <a:rPr lang="en-GB"/>
            </a:br>
            <a:r>
              <a:rPr lang="en-GB" sz="2200"/>
              <a:t>I do custom tailored </a:t>
            </a:r>
            <a:br>
              <a:rPr lang="en-GB" sz="2200"/>
            </a:br>
            <a:r>
              <a:rPr b="1" lang="en-GB" sz="2200"/>
              <a:t>Consulting,</a:t>
            </a:r>
            <a:r>
              <a:rPr lang="en-GB" sz="2200"/>
              <a:t> </a:t>
            </a:r>
            <a:r>
              <a:rPr b="1" lang="en-GB" sz="2200"/>
              <a:t>Training </a:t>
            </a:r>
            <a:r>
              <a:rPr lang="en-GB" sz="2200"/>
              <a:t>and </a:t>
            </a:r>
            <a:r>
              <a:rPr b="1" lang="en-GB" sz="2200"/>
              <a:t>Workshops</a:t>
            </a:r>
            <a:r>
              <a:rPr lang="en-GB" sz="2200"/>
              <a:t>!</a:t>
            </a:r>
            <a:br>
              <a:rPr lang="en-GB" sz="2200"/>
            </a:br>
            <a:br>
              <a:rPr lang="en-GB" sz="2200"/>
            </a:br>
            <a:r>
              <a:rPr b="1" lang="en-GB" sz="2200">
                <a:solidFill>
                  <a:srgbClr val="674EA7"/>
                </a:solidFill>
              </a:rPr>
              <a:t>michael.hladky@push-based.io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674EA7"/>
                </a:solidFill>
              </a:rPr>
              <a:t>www.push-based.io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5">
            <a:alphaModFix/>
          </a:blip>
          <a:srcRect b="51088" l="0" r="0" t="0"/>
          <a:stretch/>
        </p:blipFill>
        <p:spPr>
          <a:xfrm>
            <a:off x="5675513" y="12272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6">
            <a:alphaModFix/>
          </a:blip>
          <a:srcRect b="0" l="26714" r="4239" t="0"/>
          <a:stretch/>
        </p:blipFill>
        <p:spPr>
          <a:xfrm rot="-5400000">
            <a:off x="6180212" y="1555762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4225" y="2989325"/>
            <a:ext cx="874850" cy="9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/>
        </p:nvSpPr>
        <p:spPr>
          <a:xfrm>
            <a:off x="517058" y="1916888"/>
            <a:ext cx="4821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Thanks for </a:t>
            </a:r>
            <a:r>
              <a:rPr b="1" lang="en-GB"/>
              <a:t>your </a:t>
            </a:r>
            <a:r>
              <a:rPr lang="en-GB"/>
              <a:t>time!</a:t>
            </a:r>
            <a:br>
              <a:rPr lang="en-GB"/>
            </a:br>
            <a:r>
              <a:rPr lang="en-GB" sz="2200"/>
              <a:t>If you have any questions, </a:t>
            </a:r>
            <a:r>
              <a:rPr b="1" lang="en-GB" sz="2200"/>
              <a:t>ping me</a:t>
            </a:r>
            <a:r>
              <a:rPr lang="en-GB" sz="2200"/>
              <a:t>!</a:t>
            </a:r>
            <a:endParaRPr sz="2200"/>
          </a:p>
        </p:txBody>
      </p:sp>
      <p:sp>
        <p:nvSpPr>
          <p:cNvPr id="51" name="Google Shape;51;p7"/>
          <p:cNvSpPr txBox="1"/>
          <p:nvPr/>
        </p:nvSpPr>
        <p:spPr>
          <a:xfrm>
            <a:off x="517050" y="2916125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810722" y="3444888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51" y="3479610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eb.dev/preconnect-and-dns-prefetch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ngular.days.de" TargetMode="External"/><Relationship Id="rId4" Type="http://schemas.openxmlformats.org/officeDocument/2006/relationships/hyperlink" Target="https://angular.days.d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hyperlink" Target="https://medium.com/reloading/preload-prefetch-and-priorities-in-chrome-776165961bb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hyperlink" Target="https://medium.com/reloading/preload-prefetch-and-priorities-in-chrome-776165961bb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icg.github.io/priority-hints/" TargetMode="External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stackblitz.com/edit/rxjs-flattening-operators-example?file=index.t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🔌 Network Analysis</a:t>
            </a:r>
            <a:endParaRPr/>
          </a:p>
        </p:txBody>
      </p:sp>
      <p:sp>
        <p:nvSpPr>
          <p:cNvPr id="240" name="Google Shape;240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DevTools Basics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823100"/>
            <a:ext cx="9143998" cy="432040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 🔎 Advanced Filtering</a:t>
            </a:r>
            <a:endParaRPr/>
          </a:p>
        </p:txBody>
      </p:sp>
      <p:sp>
        <p:nvSpPr>
          <p:cNvPr id="345" name="Google Shape;345;p52"/>
          <p:cNvSpPr/>
          <p:nvPr/>
        </p:nvSpPr>
        <p:spPr>
          <a:xfrm>
            <a:off x="3883328" y="2978703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2"/>
          <p:cNvSpPr/>
          <p:nvPr/>
        </p:nvSpPr>
        <p:spPr>
          <a:xfrm>
            <a:off x="3715659" y="2978650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2"/>
          <p:cNvSpPr/>
          <p:nvPr/>
        </p:nvSpPr>
        <p:spPr>
          <a:xfrm>
            <a:off x="29050" y="1289975"/>
            <a:ext cx="2228100" cy="664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all requests with </a:t>
            </a:r>
            <a:r>
              <a:rPr b="1" lang="en-GB"/>
              <a:t>other (-)</a:t>
            </a:r>
            <a:r>
              <a:rPr lang="en-GB"/>
              <a:t> status than 200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2"/>
          <p:cNvSpPr/>
          <p:nvPr/>
        </p:nvSpPr>
        <p:spPr>
          <a:xfrm>
            <a:off x="0" y="1081516"/>
            <a:ext cx="1331100" cy="1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838050"/>
            <a:ext cx="9144001" cy="430546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 🔎 Advanced Filtering</a:t>
            </a:r>
            <a:endParaRPr/>
          </a:p>
        </p:txBody>
      </p:sp>
      <p:sp>
        <p:nvSpPr>
          <p:cNvPr id="355" name="Google Shape;355;p53"/>
          <p:cNvSpPr/>
          <p:nvPr/>
        </p:nvSpPr>
        <p:spPr>
          <a:xfrm>
            <a:off x="3883328" y="2975578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3"/>
          <p:cNvSpPr/>
          <p:nvPr/>
        </p:nvSpPr>
        <p:spPr>
          <a:xfrm>
            <a:off x="3715659" y="2975525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3"/>
          <p:cNvSpPr/>
          <p:nvPr/>
        </p:nvSpPr>
        <p:spPr>
          <a:xfrm>
            <a:off x="0" y="1927300"/>
            <a:ext cx="2228100" cy="308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smart autocompletion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3"/>
          <p:cNvSpPr/>
          <p:nvPr/>
        </p:nvSpPr>
        <p:spPr>
          <a:xfrm>
            <a:off x="0" y="1078425"/>
            <a:ext cx="1663800" cy="72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799650"/>
            <a:ext cx="9144002" cy="434384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highlight>
                  <a:srgbClr val="FFFFFF"/>
                </a:highlight>
              </a:rPr>
              <a:t>🎞️</a:t>
            </a:r>
            <a:r>
              <a:rPr lang="en-GB"/>
              <a:t> Capture Screenshots</a:t>
            </a:r>
            <a:endParaRPr/>
          </a:p>
        </p:txBody>
      </p:sp>
      <p:sp>
        <p:nvSpPr>
          <p:cNvPr id="365" name="Google Shape;365;p54"/>
          <p:cNvSpPr/>
          <p:nvPr/>
        </p:nvSpPr>
        <p:spPr>
          <a:xfrm>
            <a:off x="3883328" y="2868528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4"/>
          <p:cNvSpPr/>
          <p:nvPr/>
        </p:nvSpPr>
        <p:spPr>
          <a:xfrm>
            <a:off x="3715659" y="2868475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4"/>
          <p:cNvSpPr/>
          <p:nvPr/>
        </p:nvSpPr>
        <p:spPr>
          <a:xfrm>
            <a:off x="4572000" y="1613225"/>
            <a:ext cx="1338300" cy="26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highlight>
                  <a:srgbClr val="FFFFFF"/>
                </a:highlight>
              </a:rPr>
              <a:t>🎞️</a:t>
            </a:r>
            <a:r>
              <a:rPr lang="en-GB"/>
              <a:t> Capture Screenshots</a:t>
            </a:r>
            <a:endParaRPr/>
          </a:p>
        </p:txBody>
      </p:sp>
      <p:sp>
        <p:nvSpPr>
          <p:cNvPr id="373" name="Google Shape;373;p55"/>
          <p:cNvSpPr/>
          <p:nvPr/>
        </p:nvSpPr>
        <p:spPr>
          <a:xfrm>
            <a:off x="3883328" y="2868528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5"/>
          <p:cNvSpPr/>
          <p:nvPr/>
        </p:nvSpPr>
        <p:spPr>
          <a:xfrm>
            <a:off x="3715659" y="2868475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796355"/>
            <a:ext cx="9144001" cy="43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5"/>
          <p:cNvSpPr/>
          <p:nvPr/>
        </p:nvSpPr>
        <p:spPr>
          <a:xfrm>
            <a:off x="1823225" y="2651925"/>
            <a:ext cx="2228100" cy="525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watch state at a given point in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5"/>
          <p:cNvSpPr/>
          <p:nvPr/>
        </p:nvSpPr>
        <p:spPr>
          <a:xfrm>
            <a:off x="2437925" y="1850250"/>
            <a:ext cx="708900" cy="65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5"/>
          <p:cNvSpPr/>
          <p:nvPr/>
        </p:nvSpPr>
        <p:spPr>
          <a:xfrm>
            <a:off x="43875" y="4912000"/>
            <a:ext cx="3406800" cy="22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311700" y="2150850"/>
            <a:ext cx="6698100" cy="14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Network Tab</a:t>
            </a:r>
            <a:endParaRPr sz="3000"/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 Hints</a:t>
            </a:r>
            <a:endParaRPr/>
          </a:p>
        </p:txBody>
      </p:sp>
      <p:sp>
        <p:nvSpPr>
          <p:cNvPr id="390" name="Google Shape;390;p57"/>
          <p:cNvSpPr txBox="1"/>
          <p:nvPr/>
        </p:nvSpPr>
        <p:spPr>
          <a:xfrm>
            <a:off x="2134100" y="2248500"/>
            <a:ext cx="75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💡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 txBox="1"/>
          <p:nvPr>
            <p:ph idx="4294967295"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300"/>
              <a:t>⏱ Improve </a:t>
            </a:r>
            <a:r>
              <a:rPr lang="en-GB"/>
              <a:t>Connection Time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59"/>
          <p:cNvCxnSpPr/>
          <p:nvPr/>
        </p:nvCxnSpPr>
        <p:spPr>
          <a:xfrm>
            <a:off x="335050" y="1607675"/>
            <a:ext cx="84180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01" name="Google Shape;401;p59"/>
          <p:cNvSpPr/>
          <p:nvPr/>
        </p:nvSpPr>
        <p:spPr>
          <a:xfrm>
            <a:off x="653225" y="999399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2521706" y="9981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downloading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539989" y="9981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6408470" y="9981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downloading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1209725" y="2129650"/>
            <a:ext cx="7124700" cy="12561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 txBox="1"/>
          <p:nvPr/>
        </p:nvSpPr>
        <p:spPr>
          <a:xfrm>
            <a:off x="1209750" y="2591730"/>
            <a:ext cx="71247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fetch(</a:t>
            </a:r>
            <a:r>
              <a:rPr lang="en-GB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'https://cdn.domain.io/data'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fetch(</a:t>
            </a:r>
            <a:r>
              <a:rPr lang="en-GB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'https://api.domain.io/data'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1345931" y="2233900"/>
            <a:ext cx="151800" cy="1518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1574531" y="2233900"/>
            <a:ext cx="151800" cy="1518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>
            <a:off x="1803131" y="2233900"/>
            <a:ext cx="151800" cy="1518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9"/>
          <p:cNvSpPr txBox="1"/>
          <p:nvPr/>
        </p:nvSpPr>
        <p:spPr>
          <a:xfrm>
            <a:off x="2031725" y="2129800"/>
            <a:ext cx="6302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main.js</a:t>
            </a:r>
            <a:endParaRPr b="0" i="0" sz="14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Google Shape;411;p59"/>
          <p:cNvSpPr/>
          <p:nvPr/>
        </p:nvSpPr>
        <p:spPr>
          <a:xfrm>
            <a:off x="1345925" y="2657138"/>
            <a:ext cx="2951100" cy="2154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9"/>
          <p:cNvSpPr/>
          <p:nvPr/>
        </p:nvSpPr>
        <p:spPr>
          <a:xfrm>
            <a:off x="1345925" y="2983641"/>
            <a:ext cx="2951100" cy="2154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9"/>
          <p:cNvSpPr/>
          <p:nvPr/>
        </p:nvSpPr>
        <p:spPr>
          <a:xfrm>
            <a:off x="653225" y="943150"/>
            <a:ext cx="3734400" cy="4386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9"/>
          <p:cNvSpPr/>
          <p:nvPr/>
        </p:nvSpPr>
        <p:spPr>
          <a:xfrm>
            <a:off x="4540000" y="944200"/>
            <a:ext cx="3734400" cy="4386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59"/>
          <p:cNvCxnSpPr>
            <a:stCxn id="411" idx="1"/>
            <a:endCxn id="413" idx="2"/>
          </p:cNvCxnSpPr>
          <p:nvPr/>
        </p:nvCxnSpPr>
        <p:spPr>
          <a:xfrm flipH="1" rot="10800000">
            <a:off x="1345925" y="1381838"/>
            <a:ext cx="1174500" cy="1383000"/>
          </a:xfrm>
          <a:prstGeom prst="curvedConnector4">
            <a:avLst>
              <a:gd fmla="val -20275" name="adj1"/>
              <a:gd fmla="val 53897" name="adj2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16" name="Google Shape;416;p59"/>
          <p:cNvCxnSpPr>
            <a:stCxn id="412" idx="3"/>
            <a:endCxn id="414" idx="2"/>
          </p:cNvCxnSpPr>
          <p:nvPr/>
        </p:nvCxnSpPr>
        <p:spPr>
          <a:xfrm flipH="1" rot="10800000">
            <a:off x="4297025" y="1382841"/>
            <a:ext cx="2110200" cy="17085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417" name="Google Shape;417;p59"/>
          <p:cNvSpPr txBox="1"/>
          <p:nvPr/>
        </p:nvSpPr>
        <p:spPr>
          <a:xfrm>
            <a:off x="455750" y="3639850"/>
            <a:ext cx="81819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91919"/>
                </a:solidFill>
                <a:highlight>
                  <a:srgbClr val="FFFFFF"/>
                </a:highlight>
              </a:rPr>
              <a:t>Steps to establish a connection:</a:t>
            </a:r>
            <a:endParaRPr sz="1350"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191919"/>
              </a:buClr>
              <a:buSzPts val="1150"/>
              <a:buChar char="●"/>
            </a:pPr>
            <a:r>
              <a:rPr lang="en-GB" sz="1150">
                <a:solidFill>
                  <a:srgbClr val="191919"/>
                </a:solidFill>
                <a:highlight>
                  <a:srgbClr val="FFFFFF"/>
                </a:highlight>
              </a:rPr>
              <a:t>Look up the domain name and resolve it to an IP address.</a:t>
            </a:r>
            <a:endParaRPr sz="1150"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50"/>
              <a:buChar char="●"/>
            </a:pPr>
            <a:r>
              <a:rPr lang="en-GB" sz="1150">
                <a:solidFill>
                  <a:srgbClr val="191919"/>
                </a:solidFill>
                <a:highlight>
                  <a:srgbClr val="FFFFFF"/>
                </a:highlight>
              </a:rPr>
              <a:t>Set up a connection to the server.</a:t>
            </a:r>
            <a:endParaRPr sz="1150"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50"/>
              <a:buChar char="●"/>
            </a:pPr>
            <a:r>
              <a:rPr lang="en-GB" sz="1150">
                <a:solidFill>
                  <a:srgbClr val="191919"/>
                </a:solidFill>
                <a:highlight>
                  <a:srgbClr val="FFFFFF"/>
                </a:highlight>
              </a:rPr>
              <a:t>Encrypt the connection for security.</a:t>
            </a:r>
            <a:endParaRPr sz="1150">
              <a:solidFill>
                <a:srgbClr val="191919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https://web.dev/preconnect-and-dns-prefetch/</a:t>
            </a:r>
            <a:endParaRPr sz="950">
              <a:solidFill>
                <a:srgbClr val="191919"/>
              </a:solidFill>
              <a:highlight>
                <a:srgbClr val="FFFFFF"/>
              </a:highlight>
            </a:endParaRPr>
          </a:p>
        </p:txBody>
      </p:sp>
      <p:sp>
        <p:nvSpPr>
          <p:cNvPr id="418" name="Google Shape;418;p5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Unoptimized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60"/>
          <p:cNvCxnSpPr/>
          <p:nvPr/>
        </p:nvCxnSpPr>
        <p:spPr>
          <a:xfrm>
            <a:off x="335050" y="1607675"/>
            <a:ext cx="84180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24" name="Google Shape;424;p60"/>
          <p:cNvSpPr/>
          <p:nvPr/>
        </p:nvSpPr>
        <p:spPr>
          <a:xfrm>
            <a:off x="653225" y="999399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0"/>
          <p:cNvSpPr/>
          <p:nvPr/>
        </p:nvSpPr>
        <p:spPr>
          <a:xfrm>
            <a:off x="2521706" y="9981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downloading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0"/>
          <p:cNvSpPr/>
          <p:nvPr/>
        </p:nvSpPr>
        <p:spPr>
          <a:xfrm>
            <a:off x="4387589" y="9981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0"/>
          <p:cNvSpPr/>
          <p:nvPr/>
        </p:nvSpPr>
        <p:spPr>
          <a:xfrm>
            <a:off x="6256070" y="9981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downloading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0"/>
          <p:cNvSpPr txBox="1"/>
          <p:nvPr/>
        </p:nvSpPr>
        <p:spPr>
          <a:xfrm>
            <a:off x="311700" y="273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Optimized (with preconnect)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29" name="Google Shape;429;p60"/>
          <p:cNvSpPr/>
          <p:nvPr/>
        </p:nvSpPr>
        <p:spPr>
          <a:xfrm>
            <a:off x="653225" y="183191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0"/>
          <p:cNvSpPr/>
          <p:nvPr/>
        </p:nvSpPr>
        <p:spPr>
          <a:xfrm>
            <a:off x="2521706" y="18363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downloading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0"/>
          <p:cNvSpPr/>
          <p:nvPr/>
        </p:nvSpPr>
        <p:spPr>
          <a:xfrm>
            <a:off x="653214" y="2250425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0"/>
          <p:cNvSpPr/>
          <p:nvPr/>
        </p:nvSpPr>
        <p:spPr>
          <a:xfrm>
            <a:off x="4387595" y="2185893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downloading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0"/>
          <p:cNvSpPr/>
          <p:nvPr/>
        </p:nvSpPr>
        <p:spPr>
          <a:xfrm>
            <a:off x="1209725" y="3653650"/>
            <a:ext cx="7124700" cy="9789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0"/>
          <p:cNvSpPr txBox="1"/>
          <p:nvPr/>
        </p:nvSpPr>
        <p:spPr>
          <a:xfrm>
            <a:off x="1209750" y="4013800"/>
            <a:ext cx="71247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 &lt;link </a:t>
            </a:r>
            <a:r>
              <a:rPr b="0" i="0" lang="en-GB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rel=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"preconnect" </a:t>
            </a:r>
            <a:r>
              <a:rPr b="0" i="0" lang="en-GB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href=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0" i="0" lang="en-GB" sz="1200" u="none" cap="none" strike="noStrike">
                <a:solidFill>
                  <a:srgbClr val="9CCC65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https://cdn.domain.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io"&gt;</a:t>
            </a:r>
            <a:b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 &lt;link </a:t>
            </a:r>
            <a:r>
              <a:rPr b="0" i="0" lang="en-GB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rel=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"preconnect" </a:t>
            </a:r>
            <a:r>
              <a:rPr b="0" i="0" lang="en-GB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href=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"https://api.</a:t>
            </a:r>
            <a:r>
              <a:rPr b="0" i="0" lang="en-GB" sz="1200" u="none" cap="none" strike="noStrike">
                <a:solidFill>
                  <a:srgbClr val="9CCC65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domain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.io"&gt;</a:t>
            </a:r>
            <a:endParaRPr b="0" i="0" sz="1200" u="none" cap="none" strike="noStrike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60"/>
          <p:cNvSpPr/>
          <p:nvPr/>
        </p:nvSpPr>
        <p:spPr>
          <a:xfrm>
            <a:off x="1345931" y="3757900"/>
            <a:ext cx="151800" cy="1518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0"/>
          <p:cNvSpPr/>
          <p:nvPr/>
        </p:nvSpPr>
        <p:spPr>
          <a:xfrm>
            <a:off x="1574531" y="3757900"/>
            <a:ext cx="151800" cy="1518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60"/>
          <p:cNvSpPr/>
          <p:nvPr/>
        </p:nvSpPr>
        <p:spPr>
          <a:xfrm>
            <a:off x="1803131" y="3757900"/>
            <a:ext cx="151800" cy="1518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>
            <a:off x="2031725" y="3653800"/>
            <a:ext cx="6302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b="0" i="0" sz="14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60"/>
          <p:cNvSpPr txBox="1"/>
          <p:nvPr/>
        </p:nvSpPr>
        <p:spPr>
          <a:xfrm>
            <a:off x="349010" y="3804550"/>
            <a:ext cx="70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60"/>
          <p:cNvCxnSpPr/>
          <p:nvPr/>
        </p:nvCxnSpPr>
        <p:spPr>
          <a:xfrm rot="10800000">
            <a:off x="6338150" y="2000670"/>
            <a:ext cx="1688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441" name="Google Shape;441;p60"/>
          <p:cNvCxnSpPr/>
          <p:nvPr/>
        </p:nvCxnSpPr>
        <p:spPr>
          <a:xfrm flipH="1">
            <a:off x="6330725" y="2004575"/>
            <a:ext cx="1707300" cy="457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42" name="Google Shape;442;p6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Unoptimized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/>
          <p:nvPr>
            <p:ph type="title"/>
          </p:nvPr>
        </p:nvSpPr>
        <p:spPr>
          <a:xfrm>
            <a:off x="311700" y="2150850"/>
            <a:ext cx="6698100" cy="14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Preconnect</a:t>
            </a:r>
            <a:endParaRPr sz="3000"/>
          </a:p>
        </p:txBody>
      </p:sp>
      <p:pic>
        <p:nvPicPr>
          <p:cNvPr id="448" name="Google Shape;4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557"/>
            <a:ext cx="9144001" cy="484854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4"/>
          <p:cNvSpPr/>
          <p:nvPr/>
        </p:nvSpPr>
        <p:spPr>
          <a:xfrm>
            <a:off x="2651900" y="1109959"/>
            <a:ext cx="1359900" cy="361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4"/>
          <p:cNvSpPr/>
          <p:nvPr/>
        </p:nvSpPr>
        <p:spPr>
          <a:xfrm>
            <a:off x="3887735" y="142550"/>
            <a:ext cx="721800" cy="25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💤 Lazy Loaded Resources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/>
          <p:nvPr/>
        </p:nvSpPr>
        <p:spPr>
          <a:xfrm>
            <a:off x="4387589" y="19125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fetching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3"/>
          <p:cNvSpPr/>
          <p:nvPr/>
        </p:nvSpPr>
        <p:spPr>
          <a:xfrm>
            <a:off x="6256070" y="19125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renderin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0" name="Google Shape;460;p63"/>
          <p:cNvCxnSpPr/>
          <p:nvPr/>
        </p:nvCxnSpPr>
        <p:spPr>
          <a:xfrm>
            <a:off x="335050" y="1607675"/>
            <a:ext cx="84180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61" name="Google Shape;461;p63"/>
          <p:cNvSpPr/>
          <p:nvPr/>
        </p:nvSpPr>
        <p:spPr>
          <a:xfrm>
            <a:off x="653225" y="999399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fetching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63"/>
          <p:cNvSpPr/>
          <p:nvPr/>
        </p:nvSpPr>
        <p:spPr>
          <a:xfrm>
            <a:off x="2521706" y="9981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rendering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3"/>
          <p:cNvSpPr/>
          <p:nvPr/>
        </p:nvSpPr>
        <p:spPr>
          <a:xfrm>
            <a:off x="4387589" y="9981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fetching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3"/>
          <p:cNvSpPr/>
          <p:nvPr/>
        </p:nvSpPr>
        <p:spPr>
          <a:xfrm>
            <a:off x="6256070" y="99815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rendering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3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Unoptimized (no loading set)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66" name="Google Shape;466;p63"/>
          <p:cNvSpPr txBox="1"/>
          <p:nvPr/>
        </p:nvSpPr>
        <p:spPr>
          <a:xfrm>
            <a:off x="311700" y="2502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Optimized (with lazy loading )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67" name="Google Shape;467;p63"/>
          <p:cNvSpPr/>
          <p:nvPr/>
        </p:nvSpPr>
        <p:spPr>
          <a:xfrm>
            <a:off x="1209725" y="3425050"/>
            <a:ext cx="7124700" cy="11613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3"/>
          <p:cNvSpPr txBox="1"/>
          <p:nvPr/>
        </p:nvSpPr>
        <p:spPr>
          <a:xfrm>
            <a:off x="1209750" y="3785200"/>
            <a:ext cx="7124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 &lt;img </a:t>
            </a:r>
            <a:r>
              <a:rPr b="0" i="0" lang="en-GB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loading=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"lazy"/&gt;</a:t>
            </a:r>
            <a:b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 &lt;iframe </a:t>
            </a:r>
            <a:r>
              <a:rPr b="0" i="0" lang="en-GB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loading=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"lazy"&gt;&lt;/iframe&gt;</a:t>
            </a:r>
            <a:endParaRPr b="0" i="0" sz="1200" u="none" cap="none" strike="noStrike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9" name="Google Shape;469;p63"/>
          <p:cNvSpPr/>
          <p:nvPr/>
        </p:nvSpPr>
        <p:spPr>
          <a:xfrm>
            <a:off x="1345931" y="3529300"/>
            <a:ext cx="151800" cy="1518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3"/>
          <p:cNvSpPr/>
          <p:nvPr/>
        </p:nvSpPr>
        <p:spPr>
          <a:xfrm>
            <a:off x="1574531" y="3529300"/>
            <a:ext cx="151800" cy="1518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3"/>
          <p:cNvSpPr/>
          <p:nvPr/>
        </p:nvSpPr>
        <p:spPr>
          <a:xfrm>
            <a:off x="1803131" y="3529300"/>
            <a:ext cx="151800" cy="1518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3"/>
          <p:cNvSpPr txBox="1"/>
          <p:nvPr/>
        </p:nvSpPr>
        <p:spPr>
          <a:xfrm>
            <a:off x="2031725" y="3425200"/>
            <a:ext cx="6302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b="0" i="0" sz="14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63"/>
          <p:cNvSpPr txBox="1"/>
          <p:nvPr/>
        </p:nvSpPr>
        <p:spPr>
          <a:xfrm>
            <a:off x="349010" y="3575950"/>
            <a:ext cx="70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3"/>
          <p:cNvSpPr/>
          <p:nvPr/>
        </p:nvSpPr>
        <p:spPr>
          <a:xfrm>
            <a:off x="653225" y="1913799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fetching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3"/>
          <p:cNvSpPr/>
          <p:nvPr/>
        </p:nvSpPr>
        <p:spPr>
          <a:xfrm>
            <a:off x="2519214" y="1913800"/>
            <a:ext cx="1866000" cy="3282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rendering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" name="Google Shape;476;p63"/>
          <p:cNvCxnSpPr/>
          <p:nvPr/>
        </p:nvCxnSpPr>
        <p:spPr>
          <a:xfrm flipH="1" rot="10800000">
            <a:off x="4690500" y="1792275"/>
            <a:ext cx="3150000" cy="63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7" name="Google Shape;477;p63"/>
          <p:cNvCxnSpPr/>
          <p:nvPr/>
        </p:nvCxnSpPr>
        <p:spPr>
          <a:xfrm rot="10800000">
            <a:off x="4690525" y="1792275"/>
            <a:ext cx="3150000" cy="63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Priority Hints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2134100" y="2248500"/>
            <a:ext cx="75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3000">
                <a:solidFill>
                  <a:schemeClr val="dk1"/>
                </a:solidFill>
              </a:rPr>
              <a:t>💡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5"/>
          <p:cNvSpPr txBox="1"/>
          <p:nvPr>
            <p:ph idx="4294967295"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900">
                <a:latin typeface="DM Mono"/>
                <a:ea typeface="DM Mono"/>
                <a:cs typeface="DM Mono"/>
                <a:sym typeface="DM Mono"/>
              </a:rPr>
              <a:t>Preload, Prefetch and Priorities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6"/>
          <p:cNvSpPr/>
          <p:nvPr/>
        </p:nvSpPr>
        <p:spPr>
          <a:xfrm>
            <a:off x="1385823" y="2916600"/>
            <a:ext cx="5956800" cy="11613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6"/>
          <p:cNvSpPr txBox="1"/>
          <p:nvPr/>
        </p:nvSpPr>
        <p:spPr>
          <a:xfrm>
            <a:off x="1385844" y="3276750"/>
            <a:ext cx="59568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 &lt;link </a:t>
            </a:r>
            <a:r>
              <a:rPr b="0" i="0" lang="en-GB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rel=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"preload" </a:t>
            </a:r>
            <a:r>
              <a:rPr b="0" i="0" lang="en-GB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href=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2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hero1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GB" sz="12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png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b="0" i="0" lang="en-GB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as=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2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-GB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b="0" i="0" sz="1200" u="none" cap="none" strike="noStrike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 &lt;link </a:t>
            </a:r>
            <a:r>
              <a:rPr lang="en-GB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rel=</a:t>
            </a:r>
            <a:r>
              <a:rPr lang="en-GB" sz="12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"prefetch" </a:t>
            </a:r>
            <a:r>
              <a:rPr lang="en-GB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href=</a:t>
            </a:r>
            <a:r>
              <a:rPr lang="en-GB" sz="12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"not-found.png"&gt;</a:t>
            </a:r>
            <a:endParaRPr sz="1200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p66"/>
          <p:cNvSpPr/>
          <p:nvPr/>
        </p:nvSpPr>
        <p:spPr>
          <a:xfrm>
            <a:off x="1522019" y="3020850"/>
            <a:ext cx="151800" cy="1518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6"/>
          <p:cNvSpPr/>
          <p:nvPr/>
        </p:nvSpPr>
        <p:spPr>
          <a:xfrm>
            <a:off x="1750619" y="3020850"/>
            <a:ext cx="151800" cy="1518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6"/>
          <p:cNvSpPr/>
          <p:nvPr/>
        </p:nvSpPr>
        <p:spPr>
          <a:xfrm>
            <a:off x="1979219" y="3020850"/>
            <a:ext cx="151800" cy="1518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73085" y="2916750"/>
            <a:ext cx="5269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b="0" i="0" sz="14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1783395" y="864738"/>
            <a:ext cx="13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Mono"/>
                <a:ea typeface="Fira Mono"/>
                <a:cs typeface="Fira Mono"/>
                <a:sym typeface="Fira Mono"/>
              </a:rPr>
              <a:t>preload</a:t>
            </a:r>
            <a:endParaRPr b="1" sz="1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6080205" y="864738"/>
            <a:ext cx="13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Fira Mono"/>
                <a:ea typeface="Fira Mono"/>
                <a:cs typeface="Fira Mono"/>
                <a:sym typeface="Fira Mono"/>
              </a:rPr>
              <a:t>prefetch</a:t>
            </a:r>
            <a:endParaRPr b="1" sz="1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852800" y="1384300"/>
            <a:ext cx="321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Preload a resource </a:t>
            </a:r>
            <a:r>
              <a:rPr i="1" lang="en-GB"/>
              <a:t>needed </a:t>
            </a:r>
            <a:r>
              <a:rPr lang="en-GB"/>
              <a:t>for the current page (scripts, images, …)</a:t>
            </a:r>
            <a:br>
              <a:rPr lang="en-GB"/>
            </a:br>
            <a:br>
              <a:rPr lang="en-GB"/>
            </a:br>
            <a:r>
              <a:rPr lang="en-GB"/>
              <a:t>priority: </a:t>
            </a:r>
            <a:r>
              <a:rPr i="1" lang="en-GB"/>
              <a:t>high</a:t>
            </a:r>
            <a:r>
              <a:rPr lang="en-GB"/>
              <a:t>, or determined by </a:t>
            </a:r>
            <a:r>
              <a:rPr lang="en-GB">
                <a:latin typeface="Fira Mono"/>
                <a:ea typeface="Fira Mono"/>
                <a:cs typeface="Fira Mono"/>
                <a:sym typeface="Fira Mono"/>
              </a:rPr>
              <a:t>as</a:t>
            </a:r>
            <a:r>
              <a:rPr lang="en-GB"/>
              <a:t> attribute</a:t>
            </a:r>
            <a:endParaRPr/>
          </a:p>
        </p:txBody>
      </p:sp>
      <p:sp>
        <p:nvSpPr>
          <p:cNvPr id="502" name="Google Shape;502;p66"/>
          <p:cNvSpPr txBox="1"/>
          <p:nvPr/>
        </p:nvSpPr>
        <p:spPr>
          <a:xfrm>
            <a:off x="5149600" y="1384300"/>
            <a:ext cx="321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Prefetch a resource </a:t>
            </a:r>
            <a:r>
              <a:rPr i="1" lang="en-GB"/>
              <a:t>might be</a:t>
            </a:r>
            <a:r>
              <a:rPr lang="en-GB"/>
              <a:t> useful for </a:t>
            </a:r>
            <a:r>
              <a:rPr i="1" lang="en-GB"/>
              <a:t>future navigations</a:t>
            </a:r>
            <a:br>
              <a:rPr i="1" lang="en-GB"/>
            </a:br>
            <a:br>
              <a:rPr i="1" lang="en-GB"/>
            </a:br>
            <a:r>
              <a:rPr lang="en-GB"/>
              <a:t>priority: </a:t>
            </a:r>
            <a:r>
              <a:rPr i="1" lang="en-GB"/>
              <a:t>lowest</a:t>
            </a:r>
            <a:endParaRPr i="1"/>
          </a:p>
        </p:txBody>
      </p:sp>
      <p:sp>
        <p:nvSpPr>
          <p:cNvPr id="503" name="Google Shape;503;p66"/>
          <p:cNvSpPr txBox="1"/>
          <p:nvPr/>
        </p:nvSpPr>
        <p:spPr>
          <a:xfrm>
            <a:off x="1761600" y="4367225"/>
            <a:ext cx="562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solutions for loading </a:t>
            </a:r>
            <a:r>
              <a:rPr i="1" lang="en-GB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critical resources</a:t>
            </a:r>
            <a:r>
              <a:rPr lang="en-GB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for the current navigation _or_ a future navigation</a:t>
            </a:r>
            <a:endParaRPr/>
          </a:p>
        </p:txBody>
      </p:sp>
      <p:sp>
        <p:nvSpPr>
          <p:cNvPr id="504" name="Google Shape;504;p66"/>
          <p:cNvSpPr txBox="1"/>
          <p:nvPr/>
        </p:nvSpPr>
        <p:spPr>
          <a:xfrm>
            <a:off x="968235" y="4351925"/>
            <a:ext cx="70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Preload &amp; Prefetch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ObservableHQ - Main Page Desktop</a:t>
            </a:r>
            <a:endParaRPr/>
          </a:p>
        </p:txBody>
      </p:sp>
      <p:pic>
        <p:nvPicPr>
          <p:cNvPr id="511" name="Google Shape;5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6925" y="447325"/>
            <a:ext cx="982424" cy="41571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2" name="Google Shape;51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2" y="1563475"/>
            <a:ext cx="5303374" cy="31171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3" name="Google Shape;513;p67"/>
          <p:cNvSpPr/>
          <p:nvPr/>
        </p:nvSpPr>
        <p:spPr>
          <a:xfrm>
            <a:off x="7436925" y="447325"/>
            <a:ext cx="982500" cy="572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67"/>
          <p:cNvCxnSpPr>
            <a:stCxn id="513" idx="1"/>
            <a:endCxn id="512" idx="3"/>
          </p:cNvCxnSpPr>
          <p:nvPr/>
        </p:nvCxnSpPr>
        <p:spPr>
          <a:xfrm flipH="1">
            <a:off x="5767425" y="733675"/>
            <a:ext cx="1669500" cy="2388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67"/>
          <p:cNvSpPr/>
          <p:nvPr/>
        </p:nvSpPr>
        <p:spPr>
          <a:xfrm>
            <a:off x="2895023" y="2061153"/>
            <a:ext cx="2121900" cy="14691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9600"/>
            <a:ext cx="9144002" cy="2387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8"/>
          <p:cNvPicPr preferRelativeResize="0"/>
          <p:nvPr/>
        </p:nvPicPr>
        <p:blipFill rotWithShape="1">
          <a:blip r:embed="rId3">
            <a:alphaModFix/>
          </a:blip>
          <a:srcRect b="8019" l="991" r="80974" t="28937"/>
          <a:stretch/>
        </p:blipFill>
        <p:spPr>
          <a:xfrm>
            <a:off x="3092900" y="2488879"/>
            <a:ext cx="2615475" cy="238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22" name="Google Shape;522;p68"/>
          <p:cNvSpPr txBox="1"/>
          <p:nvPr/>
        </p:nvSpPr>
        <p:spPr>
          <a:xfrm>
            <a:off x="3303550" y="4474500"/>
            <a:ext cx="58404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🔗observablehq.com</a:t>
            </a:r>
            <a:endParaRPr b="1"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500" y="116225"/>
            <a:ext cx="46557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9"/>
          <p:cNvSpPr txBox="1"/>
          <p:nvPr/>
        </p:nvSpPr>
        <p:spPr>
          <a:xfrm>
            <a:off x="311700" y="445025"/>
            <a:ext cx="367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DM Mono"/>
                <a:ea typeface="DM Mono"/>
                <a:cs typeface="DM Mono"/>
                <a:sym typeface="DM Mono"/>
              </a:rPr>
              <a:t>Priorities</a:t>
            </a:r>
            <a:endParaRPr sz="2800">
              <a:solidFill>
                <a:srgbClr val="000000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529" name="Google Shape;529;p69"/>
          <p:cNvSpPr/>
          <p:nvPr/>
        </p:nvSpPr>
        <p:spPr>
          <a:xfrm>
            <a:off x="163250" y="1477000"/>
            <a:ext cx="3674400" cy="21111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163275" y="1837150"/>
            <a:ext cx="36744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180000" spcFirstLastPara="1" rIns="18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&lt;!-- high priority --&gt;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link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preload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hero1.png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&lt;!-- lowest priority --&gt;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link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prefetch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not-found.png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900">
              <a:solidFill>
                <a:srgbClr val="9CCC6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1" name="Google Shape;531;p69"/>
          <p:cNvSpPr/>
          <p:nvPr/>
        </p:nvSpPr>
        <p:spPr>
          <a:xfrm>
            <a:off x="299444" y="1581250"/>
            <a:ext cx="151800" cy="1518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9"/>
          <p:cNvSpPr/>
          <p:nvPr/>
        </p:nvSpPr>
        <p:spPr>
          <a:xfrm>
            <a:off x="528044" y="1581250"/>
            <a:ext cx="151800" cy="1518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756644" y="1581250"/>
            <a:ext cx="151800" cy="1518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9"/>
          <p:cNvSpPr txBox="1"/>
          <p:nvPr/>
        </p:nvSpPr>
        <p:spPr>
          <a:xfrm>
            <a:off x="587179" y="1477150"/>
            <a:ext cx="325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b="0" i="0" sz="14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5" name="Google Shape;535;p69"/>
          <p:cNvSpPr/>
          <p:nvPr/>
        </p:nvSpPr>
        <p:spPr>
          <a:xfrm>
            <a:off x="5801800" y="1222575"/>
            <a:ext cx="940500" cy="289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9"/>
          <p:cNvSpPr/>
          <p:nvPr/>
        </p:nvSpPr>
        <p:spPr>
          <a:xfrm>
            <a:off x="8024625" y="1222575"/>
            <a:ext cx="542700" cy="289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9"/>
          <p:cNvSpPr/>
          <p:nvPr/>
        </p:nvSpPr>
        <p:spPr>
          <a:xfrm>
            <a:off x="5801800" y="4015449"/>
            <a:ext cx="940500" cy="187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9"/>
          <p:cNvSpPr/>
          <p:nvPr/>
        </p:nvSpPr>
        <p:spPr>
          <a:xfrm>
            <a:off x="8015475" y="3784450"/>
            <a:ext cx="630000" cy="187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9"/>
          <p:cNvSpPr txBox="1"/>
          <p:nvPr/>
        </p:nvSpPr>
        <p:spPr>
          <a:xfrm>
            <a:off x="451250" y="45856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preload-prefetch-and-priorities-in-chrome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9500" y="116225"/>
            <a:ext cx="46557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0"/>
          <p:cNvSpPr txBox="1"/>
          <p:nvPr/>
        </p:nvSpPr>
        <p:spPr>
          <a:xfrm>
            <a:off x="311700" y="445025"/>
            <a:ext cx="367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DM Mono"/>
                <a:ea typeface="DM Mono"/>
                <a:cs typeface="DM Mono"/>
                <a:sym typeface="DM Mono"/>
              </a:rPr>
              <a:t>Priorities</a:t>
            </a:r>
            <a:endParaRPr sz="2800">
              <a:solidFill>
                <a:srgbClr val="000000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546" name="Google Shape;546;p70"/>
          <p:cNvSpPr/>
          <p:nvPr/>
        </p:nvSpPr>
        <p:spPr>
          <a:xfrm>
            <a:off x="5801800" y="1222575"/>
            <a:ext cx="940500" cy="289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0"/>
          <p:cNvSpPr/>
          <p:nvPr/>
        </p:nvSpPr>
        <p:spPr>
          <a:xfrm>
            <a:off x="163250" y="1477000"/>
            <a:ext cx="3674400" cy="24006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0"/>
          <p:cNvSpPr txBox="1"/>
          <p:nvPr/>
        </p:nvSpPr>
        <p:spPr>
          <a:xfrm>
            <a:off x="163275" y="1837150"/>
            <a:ext cx="36744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180000" spcFirstLastPara="1" rIns="18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&lt;!-- highest priority --&gt;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link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preload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styles.css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styles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&lt;!-- high priority (on screen) --&gt;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link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preload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hero1.png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&lt;!-- low priority (off screen) --&gt;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link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preload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footer.png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9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-GB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85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70"/>
          <p:cNvSpPr/>
          <p:nvPr/>
        </p:nvSpPr>
        <p:spPr>
          <a:xfrm>
            <a:off x="299444" y="1581250"/>
            <a:ext cx="151800" cy="1518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0"/>
          <p:cNvSpPr/>
          <p:nvPr/>
        </p:nvSpPr>
        <p:spPr>
          <a:xfrm>
            <a:off x="528044" y="1581250"/>
            <a:ext cx="151800" cy="1518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0"/>
          <p:cNvSpPr/>
          <p:nvPr/>
        </p:nvSpPr>
        <p:spPr>
          <a:xfrm>
            <a:off x="756644" y="1581250"/>
            <a:ext cx="151800" cy="1518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0"/>
          <p:cNvSpPr txBox="1"/>
          <p:nvPr/>
        </p:nvSpPr>
        <p:spPr>
          <a:xfrm>
            <a:off x="587179" y="1477150"/>
            <a:ext cx="3250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b="0" i="0" sz="14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3" name="Google Shape;553;p70"/>
          <p:cNvSpPr/>
          <p:nvPr/>
        </p:nvSpPr>
        <p:spPr>
          <a:xfrm>
            <a:off x="4890301" y="1219050"/>
            <a:ext cx="861000" cy="289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0"/>
          <p:cNvSpPr/>
          <p:nvPr/>
        </p:nvSpPr>
        <p:spPr>
          <a:xfrm>
            <a:off x="7415025" y="1222575"/>
            <a:ext cx="542700" cy="289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0"/>
          <p:cNvSpPr/>
          <p:nvPr/>
        </p:nvSpPr>
        <p:spPr>
          <a:xfrm>
            <a:off x="4890301" y="1769341"/>
            <a:ext cx="861000" cy="289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0"/>
          <p:cNvSpPr/>
          <p:nvPr/>
        </p:nvSpPr>
        <p:spPr>
          <a:xfrm>
            <a:off x="5801800" y="4015449"/>
            <a:ext cx="940500" cy="187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0"/>
          <p:cNvSpPr/>
          <p:nvPr/>
        </p:nvSpPr>
        <p:spPr>
          <a:xfrm>
            <a:off x="5787471" y="3010140"/>
            <a:ext cx="940500" cy="187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0"/>
          <p:cNvSpPr/>
          <p:nvPr/>
        </p:nvSpPr>
        <p:spPr>
          <a:xfrm>
            <a:off x="7415023" y="3010150"/>
            <a:ext cx="542700" cy="1875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9" name="Google Shape;559;p70"/>
          <p:cNvCxnSpPr>
            <a:stCxn id="556" idx="1"/>
            <a:endCxn id="555" idx="2"/>
          </p:cNvCxnSpPr>
          <p:nvPr/>
        </p:nvCxnSpPr>
        <p:spPr>
          <a:xfrm rot="10800000">
            <a:off x="5320900" y="2058999"/>
            <a:ext cx="480900" cy="2050200"/>
          </a:xfrm>
          <a:prstGeom prst="curvedConnector2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60" name="Google Shape;560;p70"/>
          <p:cNvCxnSpPr>
            <a:stCxn id="556" idx="0"/>
            <a:endCxn id="557" idx="2"/>
          </p:cNvCxnSpPr>
          <p:nvPr/>
        </p:nvCxnSpPr>
        <p:spPr>
          <a:xfrm flipH="1" rot="5400000">
            <a:off x="5855950" y="3599349"/>
            <a:ext cx="817800" cy="144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61" name="Google Shape;561;p70"/>
          <p:cNvCxnSpPr>
            <a:stCxn id="556" idx="3"/>
            <a:endCxn id="558" idx="2"/>
          </p:cNvCxnSpPr>
          <p:nvPr/>
        </p:nvCxnSpPr>
        <p:spPr>
          <a:xfrm flipH="1" rot="10800000">
            <a:off x="6742300" y="3197799"/>
            <a:ext cx="944100" cy="911400"/>
          </a:xfrm>
          <a:prstGeom prst="curvedConnector2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62" name="Google Shape;562;p70"/>
          <p:cNvSpPr txBox="1"/>
          <p:nvPr/>
        </p:nvSpPr>
        <p:spPr>
          <a:xfrm>
            <a:off x="451250" y="45856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preload-prefetch-and-priorities-in-chrome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1"/>
          <p:cNvSpPr/>
          <p:nvPr/>
        </p:nvSpPr>
        <p:spPr>
          <a:xfrm>
            <a:off x="391850" y="1172200"/>
            <a:ext cx="3594300" cy="24006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1"/>
          <p:cNvSpPr/>
          <p:nvPr/>
        </p:nvSpPr>
        <p:spPr>
          <a:xfrm>
            <a:off x="528044" y="1276450"/>
            <a:ext cx="151800" cy="1518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71"/>
          <p:cNvSpPr/>
          <p:nvPr/>
        </p:nvSpPr>
        <p:spPr>
          <a:xfrm>
            <a:off x="756644" y="1276450"/>
            <a:ext cx="151800" cy="1518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1"/>
          <p:cNvSpPr/>
          <p:nvPr/>
        </p:nvSpPr>
        <p:spPr>
          <a:xfrm>
            <a:off x="985244" y="1276450"/>
            <a:ext cx="151800" cy="1518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1"/>
          <p:cNvSpPr txBox="1"/>
          <p:nvPr/>
        </p:nvSpPr>
        <p:spPr>
          <a:xfrm>
            <a:off x="806526" y="1172350"/>
            <a:ext cx="3179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b="0" i="0" sz="14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2" name="Google Shape;572;p71"/>
          <p:cNvSpPr txBox="1"/>
          <p:nvPr/>
        </p:nvSpPr>
        <p:spPr>
          <a:xfrm>
            <a:off x="391874" y="1532350"/>
            <a:ext cx="35943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180000" spcFirstLastPara="1" rIns="1800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&lt;!-- high priority --&gt;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GB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link </a:t>
            </a:r>
            <a:r>
              <a:rPr lang="en-GB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rel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prefetch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GB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footer.png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fetchpriority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en-GB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high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</a:t>
            </a:r>
            <a:endParaRPr sz="95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low priority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fetch(</a:t>
            </a:r>
            <a:r>
              <a:rPr lang="en-GB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'/api'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priority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GB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'low'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95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3" name="Google Shape;573;p71"/>
          <p:cNvSpPr txBox="1"/>
          <p:nvPr/>
        </p:nvSpPr>
        <p:spPr>
          <a:xfrm>
            <a:off x="3072000" y="3875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https://wicg.github.io/priority-hints/</a:t>
            </a:r>
            <a:endParaRPr/>
          </a:p>
        </p:txBody>
      </p:sp>
      <p:sp>
        <p:nvSpPr>
          <p:cNvPr id="574" name="Google Shape;574;p7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/>
              <a:t>Priorities: Priority Hints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001" y="1343800"/>
            <a:ext cx="4648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1"/>
          <p:cNvSpPr txBox="1"/>
          <p:nvPr/>
        </p:nvSpPr>
        <p:spPr>
          <a:xfrm>
            <a:off x="4178261" y="847700"/>
            <a:ext cx="329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Browser Compatibility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5375"/>
            <a:ext cx="9144001" cy="433471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🔢 Overview</a:t>
            </a:r>
            <a:endParaRPr/>
          </a:p>
        </p:txBody>
      </p:sp>
      <p:sp>
        <p:nvSpPr>
          <p:cNvPr id="254" name="Google Shape;254;p45"/>
          <p:cNvSpPr/>
          <p:nvPr/>
        </p:nvSpPr>
        <p:spPr>
          <a:xfrm>
            <a:off x="120625" y="2994950"/>
            <a:ext cx="1261200" cy="87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540 </a:t>
            </a:r>
            <a:r>
              <a:rPr lang="en-GB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requests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5"/>
          <p:cNvSpPr/>
          <p:nvPr/>
        </p:nvSpPr>
        <p:spPr>
          <a:xfrm>
            <a:off x="3883328" y="2868528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5"/>
          <p:cNvSpPr/>
          <p:nvPr/>
        </p:nvSpPr>
        <p:spPr>
          <a:xfrm>
            <a:off x="28924" y="4955125"/>
            <a:ext cx="636600" cy="1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5"/>
          <p:cNvSpPr/>
          <p:nvPr/>
        </p:nvSpPr>
        <p:spPr>
          <a:xfrm>
            <a:off x="731126" y="4955125"/>
            <a:ext cx="961800" cy="1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5"/>
          <p:cNvSpPr/>
          <p:nvPr/>
        </p:nvSpPr>
        <p:spPr>
          <a:xfrm>
            <a:off x="1758525" y="4955125"/>
            <a:ext cx="918000" cy="1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45"/>
          <p:cNvCxnSpPr>
            <a:stCxn id="257" idx="0"/>
            <a:endCxn id="260" idx="2"/>
          </p:cNvCxnSpPr>
          <p:nvPr/>
        </p:nvCxnSpPr>
        <p:spPr>
          <a:xfrm rot="-5400000">
            <a:off x="1173776" y="3911275"/>
            <a:ext cx="1082100" cy="10056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1" name="Google Shape;261;p45"/>
          <p:cNvCxnSpPr>
            <a:stCxn id="256" idx="0"/>
            <a:endCxn id="254" idx="2"/>
          </p:cNvCxnSpPr>
          <p:nvPr/>
        </p:nvCxnSpPr>
        <p:spPr>
          <a:xfrm rot="-5400000">
            <a:off x="8224" y="4212025"/>
            <a:ext cx="1082100" cy="4041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" name="Google Shape;260;p45"/>
          <p:cNvSpPr/>
          <p:nvPr/>
        </p:nvSpPr>
        <p:spPr>
          <a:xfrm>
            <a:off x="1586925" y="2994950"/>
            <a:ext cx="1261200" cy="87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10.6 MB </a:t>
            </a:r>
            <a:r>
              <a:rPr lang="en-GB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transferred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5"/>
          <p:cNvSpPr/>
          <p:nvPr/>
        </p:nvSpPr>
        <p:spPr>
          <a:xfrm>
            <a:off x="3053225" y="2994950"/>
            <a:ext cx="1261200" cy="8781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92.2 MB </a:t>
            </a:r>
            <a:r>
              <a:rPr lang="en-GB" sz="1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1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45"/>
          <p:cNvCxnSpPr>
            <a:stCxn id="258" idx="0"/>
            <a:endCxn id="262" idx="2"/>
          </p:cNvCxnSpPr>
          <p:nvPr/>
        </p:nvCxnSpPr>
        <p:spPr>
          <a:xfrm rot="-5400000">
            <a:off x="2409675" y="3680875"/>
            <a:ext cx="1082100" cy="1466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2"/>
          <p:cNvSpPr txBox="1"/>
          <p:nvPr>
            <p:ph type="title"/>
          </p:nvPr>
        </p:nvSpPr>
        <p:spPr>
          <a:xfrm>
            <a:off x="311700" y="2150850"/>
            <a:ext cx="6698100" cy="14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Preload &amp; Prefetch</a:t>
            </a:r>
            <a:endParaRPr sz="3000"/>
          </a:p>
        </p:txBody>
      </p:sp>
      <p:pic>
        <p:nvPicPr>
          <p:cNvPr id="582" name="Google Shape;5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400"/>
              <a:t>🔗 </a:t>
            </a:r>
            <a:r>
              <a:rPr lang="en-GB"/>
              <a:t>Prefetch LCP data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4300"/>
            <a:ext cx="9144000" cy="48148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Google Shape;593;p74"/>
          <p:cNvCxnSpPr/>
          <p:nvPr/>
        </p:nvCxnSpPr>
        <p:spPr>
          <a:xfrm>
            <a:off x="1655779" y="592335"/>
            <a:ext cx="0" cy="64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94" name="Google Shape;594;p74"/>
          <p:cNvCxnSpPr/>
          <p:nvPr/>
        </p:nvCxnSpPr>
        <p:spPr>
          <a:xfrm>
            <a:off x="5205479" y="592335"/>
            <a:ext cx="0" cy="40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595" name="Google Shape;595;p74"/>
          <p:cNvSpPr/>
          <p:nvPr/>
        </p:nvSpPr>
        <p:spPr>
          <a:xfrm>
            <a:off x="1028475" y="1309325"/>
            <a:ext cx="12546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Sidenav Init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4"/>
          <p:cNvSpPr/>
          <p:nvPr/>
        </p:nvSpPr>
        <p:spPr>
          <a:xfrm>
            <a:off x="4501975" y="1069025"/>
            <a:ext cx="12546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Main List Init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5253" y="1391296"/>
            <a:ext cx="3032550" cy="36641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598" name="Google Shape;598;p74"/>
          <p:cNvSpPr/>
          <p:nvPr/>
        </p:nvSpPr>
        <p:spPr>
          <a:xfrm>
            <a:off x="6513950" y="1613825"/>
            <a:ext cx="2491800" cy="330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74"/>
          <p:cNvSpPr/>
          <p:nvPr/>
        </p:nvSpPr>
        <p:spPr>
          <a:xfrm>
            <a:off x="6056725" y="2000575"/>
            <a:ext cx="350400" cy="8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0" name="Google Shape;600;p74"/>
          <p:cNvCxnSpPr>
            <a:stCxn id="596" idx="2"/>
            <a:endCxn id="601" idx="0"/>
          </p:cNvCxnSpPr>
          <p:nvPr/>
        </p:nvCxnSpPr>
        <p:spPr>
          <a:xfrm flipH="1">
            <a:off x="5055775" y="1291625"/>
            <a:ext cx="73500" cy="37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2" name="Google Shape;602;p74"/>
          <p:cNvCxnSpPr>
            <a:stCxn id="599" idx="1"/>
            <a:endCxn id="603" idx="3"/>
          </p:cNvCxnSpPr>
          <p:nvPr/>
        </p:nvCxnSpPr>
        <p:spPr>
          <a:xfrm flipH="1">
            <a:off x="1696825" y="2401825"/>
            <a:ext cx="4359900" cy="66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603" name="Google Shape;603;p74"/>
          <p:cNvSpPr/>
          <p:nvPr/>
        </p:nvSpPr>
        <p:spPr>
          <a:xfrm>
            <a:off x="1346500" y="2954400"/>
            <a:ext cx="350400" cy="22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74"/>
          <p:cNvSpPr/>
          <p:nvPr/>
        </p:nvSpPr>
        <p:spPr>
          <a:xfrm>
            <a:off x="4880450" y="1665175"/>
            <a:ext cx="350400" cy="22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Google Shape;604;p74"/>
          <p:cNvCxnSpPr>
            <a:stCxn id="601" idx="3"/>
          </p:cNvCxnSpPr>
          <p:nvPr/>
        </p:nvCxnSpPr>
        <p:spPr>
          <a:xfrm>
            <a:off x="5230850" y="1776475"/>
            <a:ext cx="1283100" cy="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5" name="Google Shape;605;p74"/>
          <p:cNvCxnSpPr>
            <a:stCxn id="595" idx="2"/>
            <a:endCxn id="603" idx="0"/>
          </p:cNvCxnSpPr>
          <p:nvPr/>
        </p:nvCxnSpPr>
        <p:spPr>
          <a:xfrm flipH="1">
            <a:off x="1521675" y="1531925"/>
            <a:ext cx="134100" cy="142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6" name="Google Shape;606;p74"/>
          <p:cNvSpPr/>
          <p:nvPr/>
        </p:nvSpPr>
        <p:spPr>
          <a:xfrm>
            <a:off x="813250" y="318725"/>
            <a:ext cx="18375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HTTP request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4"/>
          <p:cNvSpPr/>
          <p:nvPr/>
        </p:nvSpPr>
        <p:spPr>
          <a:xfrm>
            <a:off x="4139500" y="318725"/>
            <a:ext cx="21321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rgbClr val="434343"/>
                </a:solidFill>
              </a:rPr>
              <a:t>HTTP request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08" name="Google Shape;608;p74"/>
          <p:cNvSpPr/>
          <p:nvPr/>
        </p:nvSpPr>
        <p:spPr>
          <a:xfrm>
            <a:off x="5982" y="786961"/>
            <a:ext cx="350400" cy="22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9" name="Google Shape;609;p74"/>
          <p:cNvCxnSpPr>
            <a:stCxn id="606" idx="1"/>
            <a:endCxn id="608" idx="3"/>
          </p:cNvCxnSpPr>
          <p:nvPr/>
        </p:nvCxnSpPr>
        <p:spPr>
          <a:xfrm flipH="1">
            <a:off x="356350" y="430025"/>
            <a:ext cx="456900" cy="468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5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Prefetch LCP data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615" name="Google Shape;615;p75"/>
          <p:cNvSpPr txBox="1"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/**</a:t>
            </a:r>
            <a:endParaRPr sz="12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* Fetch data included in main content on app initialization</a:t>
            </a:r>
            <a:endParaRPr sz="12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* to reduce time of Largest Contentful Paint (LCP).</a:t>
            </a:r>
            <a:endParaRPr sz="12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*/</a:t>
            </a:r>
            <a:endParaRPr sz="12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providers: [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provide: </a:t>
            </a:r>
            <a:r>
              <a:rPr lang="en-GB" sz="12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APP_INITIALIZER</a:t>
            </a:r>
            <a:r>
              <a:rPr lang="en-GB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useFactory: (state) =&gt; () =&gt; </a:t>
            </a:r>
            <a:r>
              <a:rPr lang="en-GB" sz="12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state</a:t>
            </a:r>
            <a:r>
              <a:rPr lang="en-GB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.init(),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deps: [</a:t>
            </a:r>
            <a:r>
              <a:rPr lang="en-GB" sz="12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GlobalState</a:t>
            </a:r>
            <a:r>
              <a:rPr lang="en-GB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multi: </a:t>
            </a:r>
            <a:r>
              <a:rPr lang="en-GB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9513"/>
            <a:ext cx="9143998" cy="43991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76"/>
          <p:cNvCxnSpPr/>
          <p:nvPr/>
        </p:nvCxnSpPr>
        <p:spPr>
          <a:xfrm>
            <a:off x="996675" y="587325"/>
            <a:ext cx="0" cy="640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22" name="Google Shape;622;p76"/>
          <p:cNvCxnSpPr/>
          <p:nvPr/>
        </p:nvCxnSpPr>
        <p:spPr>
          <a:xfrm>
            <a:off x="1117375" y="587325"/>
            <a:ext cx="0" cy="400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23" name="Google Shape;623;p76"/>
          <p:cNvCxnSpPr/>
          <p:nvPr/>
        </p:nvCxnSpPr>
        <p:spPr>
          <a:xfrm>
            <a:off x="2520675" y="587325"/>
            <a:ext cx="0" cy="640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24" name="Google Shape;624;p76"/>
          <p:cNvCxnSpPr/>
          <p:nvPr/>
        </p:nvCxnSpPr>
        <p:spPr>
          <a:xfrm>
            <a:off x="5155975" y="587325"/>
            <a:ext cx="0" cy="400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625" name="Google Shape;625;p76"/>
          <p:cNvCxnSpPr/>
          <p:nvPr/>
        </p:nvCxnSpPr>
        <p:spPr>
          <a:xfrm rot="10800000">
            <a:off x="1139200" y="990550"/>
            <a:ext cx="40221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626" name="Google Shape;626;p76"/>
          <p:cNvCxnSpPr/>
          <p:nvPr/>
        </p:nvCxnSpPr>
        <p:spPr>
          <a:xfrm rot="10800000">
            <a:off x="1005650" y="1224150"/>
            <a:ext cx="1521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med" w="med" type="triangle"/>
          </a:ln>
        </p:spPr>
      </p:cxnSp>
      <p:pic>
        <p:nvPicPr>
          <p:cNvPr id="627" name="Google Shape;62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5253" y="1391296"/>
            <a:ext cx="3032550" cy="36641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cxnSp>
        <p:nvCxnSpPr>
          <p:cNvPr id="628" name="Google Shape;628;p76"/>
          <p:cNvCxnSpPr>
            <a:endCxn id="629" idx="0"/>
          </p:cNvCxnSpPr>
          <p:nvPr/>
        </p:nvCxnSpPr>
        <p:spPr>
          <a:xfrm flipH="1">
            <a:off x="1711772" y="1199375"/>
            <a:ext cx="814200" cy="1560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0" name="Google Shape;630;p76"/>
          <p:cNvSpPr/>
          <p:nvPr/>
        </p:nvSpPr>
        <p:spPr>
          <a:xfrm>
            <a:off x="6513925" y="1619575"/>
            <a:ext cx="2491800" cy="330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6"/>
          <p:cNvSpPr/>
          <p:nvPr/>
        </p:nvSpPr>
        <p:spPr>
          <a:xfrm>
            <a:off x="6056725" y="2000575"/>
            <a:ext cx="350400" cy="8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6"/>
          <p:cNvSpPr/>
          <p:nvPr/>
        </p:nvSpPr>
        <p:spPr>
          <a:xfrm>
            <a:off x="821475" y="2683050"/>
            <a:ext cx="184200" cy="111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3" name="Google Shape;633;p76"/>
          <p:cNvCxnSpPr>
            <a:stCxn id="634" idx="2"/>
          </p:cNvCxnSpPr>
          <p:nvPr/>
        </p:nvCxnSpPr>
        <p:spPr>
          <a:xfrm flipH="1">
            <a:off x="995749" y="1531925"/>
            <a:ext cx="900" cy="1126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4" name="Google Shape;634;p76"/>
          <p:cNvSpPr/>
          <p:nvPr/>
        </p:nvSpPr>
        <p:spPr>
          <a:xfrm>
            <a:off x="578449" y="1309325"/>
            <a:ext cx="8364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App init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76"/>
          <p:cNvSpPr/>
          <p:nvPr/>
        </p:nvSpPr>
        <p:spPr>
          <a:xfrm>
            <a:off x="1005675" y="2683050"/>
            <a:ext cx="152400" cy="111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76"/>
          <p:cNvSpPr/>
          <p:nvPr/>
        </p:nvSpPr>
        <p:spPr>
          <a:xfrm>
            <a:off x="1596272" y="2759675"/>
            <a:ext cx="231000" cy="2226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6"/>
          <p:cNvSpPr/>
          <p:nvPr/>
        </p:nvSpPr>
        <p:spPr>
          <a:xfrm>
            <a:off x="4880450" y="1893775"/>
            <a:ext cx="350400" cy="2226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76"/>
          <p:cNvCxnSpPr>
            <a:endCxn id="636" idx="0"/>
          </p:cNvCxnSpPr>
          <p:nvPr/>
        </p:nvCxnSpPr>
        <p:spPr>
          <a:xfrm flipH="1">
            <a:off x="5055650" y="990475"/>
            <a:ext cx="100200" cy="903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8" name="Google Shape;638;p76"/>
          <p:cNvSpPr/>
          <p:nvPr/>
        </p:nvSpPr>
        <p:spPr>
          <a:xfrm>
            <a:off x="1893371" y="1309325"/>
            <a:ext cx="12546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Sidenav Init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6"/>
          <p:cNvSpPr/>
          <p:nvPr/>
        </p:nvSpPr>
        <p:spPr>
          <a:xfrm>
            <a:off x="4143782" y="1069025"/>
            <a:ext cx="1254600" cy="22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Main List Init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0" name="Google Shape;640;p76"/>
          <p:cNvCxnSpPr>
            <a:endCxn id="632" idx="3"/>
          </p:cNvCxnSpPr>
          <p:nvPr/>
        </p:nvCxnSpPr>
        <p:spPr>
          <a:xfrm flipH="1">
            <a:off x="1005675" y="2457600"/>
            <a:ext cx="4884900" cy="281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641" name="Google Shape;641;p76"/>
          <p:cNvCxnSpPr>
            <a:endCxn id="635" idx="3"/>
          </p:cNvCxnSpPr>
          <p:nvPr/>
        </p:nvCxnSpPr>
        <p:spPr>
          <a:xfrm rot="10800000">
            <a:off x="1158075" y="2738700"/>
            <a:ext cx="5180700" cy="1045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642" name="Google Shape;642;p76"/>
          <p:cNvCxnSpPr>
            <a:endCxn id="629" idx="3"/>
          </p:cNvCxnSpPr>
          <p:nvPr/>
        </p:nvCxnSpPr>
        <p:spPr>
          <a:xfrm flipH="1">
            <a:off x="1827272" y="2535275"/>
            <a:ext cx="4229400" cy="335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643" name="Google Shape;643;p76"/>
          <p:cNvCxnSpPr/>
          <p:nvPr/>
        </p:nvCxnSpPr>
        <p:spPr>
          <a:xfrm>
            <a:off x="5230850" y="1909895"/>
            <a:ext cx="1283100" cy="3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/>
          <p:nvPr>
            <p:ph type="title"/>
          </p:nvPr>
        </p:nvSpPr>
        <p:spPr>
          <a:xfrm>
            <a:off x="311700" y="2150850"/>
            <a:ext cx="6698100" cy="14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&amp; Exercise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Prefetch HTTP Resources</a:t>
            </a:r>
            <a:br>
              <a:rPr lang="en-GB" sz="1800"/>
            </a:br>
            <a:r>
              <a:rPr lang="en-GB" sz="1800"/>
              <a:t>Exercise: Network Analysis &amp; Improvement</a:t>
            </a:r>
            <a:endParaRPr sz="3000"/>
          </a:p>
        </p:txBody>
      </p:sp>
      <p:pic>
        <p:nvPicPr>
          <p:cNvPr id="649" name="Google Shape;64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400"/>
              <a:t>⚙️ </a:t>
            </a:r>
            <a:r>
              <a:rPr lang="en-GB"/>
              <a:t>Control Request Flow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Request Flow</a:t>
            </a:r>
            <a:endParaRPr/>
          </a:p>
        </p:txBody>
      </p:sp>
      <p:sp>
        <p:nvSpPr>
          <p:cNvPr id="660" name="Google Shape;660;p79"/>
          <p:cNvSpPr txBox="1"/>
          <p:nvPr>
            <p:ph idx="1" type="body"/>
          </p:nvPr>
        </p:nvSpPr>
        <p:spPr>
          <a:xfrm>
            <a:off x="3044700" y="2340900"/>
            <a:ext cx="3054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RxJs flattening operators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1" name="Google Shape;661;p79"/>
          <p:cNvSpPr txBox="1"/>
          <p:nvPr/>
        </p:nvSpPr>
        <p:spPr>
          <a:xfrm>
            <a:off x="2231610" y="2233200"/>
            <a:ext cx="70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rPr lang="en-GB" sz="3400"/>
              <a:t>⚙️ </a:t>
            </a:r>
            <a:r>
              <a:rPr lang="en-GB"/>
              <a:t>Control Request Flow</a:t>
            </a:r>
            <a:br>
              <a:rPr lang="en-GB"/>
            </a:br>
            <a:r>
              <a:rPr lang="en-GB" sz="2666">
                <a:solidFill>
                  <a:schemeClr val="dk2"/>
                </a:solidFill>
              </a:rPr>
              <a:t>Abort in-flight requests</a:t>
            </a:r>
            <a:endParaRPr sz="4266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Request Flow</a:t>
            </a:r>
            <a:br>
              <a:rPr lang="en-GB"/>
            </a:br>
            <a:r>
              <a:rPr lang="en-GB" sz="2000">
                <a:solidFill>
                  <a:schemeClr val="dk2"/>
                </a:solidFill>
              </a:rPr>
              <a:t>Abort in-flight requests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72" name="Google Shape;672;p81"/>
          <p:cNvSpPr/>
          <p:nvPr/>
        </p:nvSpPr>
        <p:spPr>
          <a:xfrm>
            <a:off x="1154700" y="1612650"/>
            <a:ext cx="1215300" cy="326700"/>
          </a:xfrm>
          <a:prstGeom prst="rect">
            <a:avLst/>
          </a:prstGeom>
          <a:solidFill>
            <a:srgbClr val="FBC0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Navigate</a:t>
            </a:r>
            <a:endParaRPr sz="1200"/>
          </a:p>
        </p:txBody>
      </p:sp>
      <p:cxnSp>
        <p:nvCxnSpPr>
          <p:cNvPr id="673" name="Google Shape;673;p81"/>
          <p:cNvCxnSpPr>
            <a:stCxn id="674" idx="3"/>
          </p:cNvCxnSpPr>
          <p:nvPr/>
        </p:nvCxnSpPr>
        <p:spPr>
          <a:xfrm flipH="1" rot="10800000">
            <a:off x="1154700" y="3782550"/>
            <a:ext cx="70122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74" name="Google Shape;674;p81"/>
          <p:cNvSpPr txBox="1"/>
          <p:nvPr/>
        </p:nvSpPr>
        <p:spPr>
          <a:xfrm>
            <a:off x="977100" y="3587850"/>
            <a:ext cx="1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endParaRPr/>
          </a:p>
        </p:txBody>
      </p:sp>
      <p:sp>
        <p:nvSpPr>
          <p:cNvPr id="675" name="Google Shape;675;p81"/>
          <p:cNvSpPr/>
          <p:nvPr/>
        </p:nvSpPr>
        <p:spPr>
          <a:xfrm>
            <a:off x="3578450" y="2498783"/>
            <a:ext cx="1215300" cy="326700"/>
          </a:xfrm>
          <a:prstGeom prst="rect">
            <a:avLst/>
          </a:prstGeom>
          <a:solidFill>
            <a:srgbClr val="FBC0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Navigate</a:t>
            </a:r>
            <a:endParaRPr sz="1200"/>
          </a:p>
        </p:txBody>
      </p:sp>
      <p:sp>
        <p:nvSpPr>
          <p:cNvPr id="676" name="Google Shape;676;p81"/>
          <p:cNvSpPr/>
          <p:nvPr/>
        </p:nvSpPr>
        <p:spPr>
          <a:xfrm>
            <a:off x="2827200" y="2021367"/>
            <a:ext cx="3237600" cy="2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/movie/list/popular</a:t>
            </a:r>
            <a:endParaRPr sz="1000"/>
          </a:p>
        </p:txBody>
      </p:sp>
      <p:sp>
        <p:nvSpPr>
          <p:cNvPr id="677" name="Google Shape;677;p81"/>
          <p:cNvSpPr/>
          <p:nvPr/>
        </p:nvSpPr>
        <p:spPr>
          <a:xfrm>
            <a:off x="5256027" y="2907500"/>
            <a:ext cx="1866900" cy="2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/movie/list/top_rated</a:t>
            </a:r>
            <a:endParaRPr sz="1000"/>
          </a:p>
        </p:txBody>
      </p:sp>
      <p:grpSp>
        <p:nvGrpSpPr>
          <p:cNvPr id="678" name="Google Shape;678;p81"/>
          <p:cNvGrpSpPr/>
          <p:nvPr/>
        </p:nvGrpSpPr>
        <p:grpSpPr>
          <a:xfrm>
            <a:off x="2256420" y="1922315"/>
            <a:ext cx="570780" cy="400200"/>
            <a:chOff x="1858170" y="2211840"/>
            <a:chExt cx="570780" cy="400200"/>
          </a:xfrm>
        </p:grpSpPr>
        <p:cxnSp>
          <p:nvCxnSpPr>
            <p:cNvPr id="679" name="Google Shape;679;p81"/>
            <p:cNvCxnSpPr/>
            <p:nvPr/>
          </p:nvCxnSpPr>
          <p:spPr>
            <a:xfrm rot="10800000">
              <a:off x="1980150" y="2432092"/>
              <a:ext cx="4488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0" name="Google Shape;680;p81"/>
            <p:cNvSpPr txBox="1"/>
            <p:nvPr/>
          </p:nvSpPr>
          <p:spPr>
            <a:xfrm>
              <a:off x="1858170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grpSp>
        <p:nvGrpSpPr>
          <p:cNvPr id="681" name="Google Shape;681;p81"/>
          <p:cNvGrpSpPr/>
          <p:nvPr/>
        </p:nvGrpSpPr>
        <p:grpSpPr>
          <a:xfrm rot="10800000">
            <a:off x="6066420" y="1962973"/>
            <a:ext cx="906083" cy="400200"/>
            <a:chOff x="1522867" y="2211840"/>
            <a:chExt cx="906083" cy="400200"/>
          </a:xfrm>
        </p:grpSpPr>
        <p:cxnSp>
          <p:nvCxnSpPr>
            <p:cNvPr id="682" name="Google Shape;682;p81"/>
            <p:cNvCxnSpPr/>
            <p:nvPr/>
          </p:nvCxnSpPr>
          <p:spPr>
            <a:xfrm rot="10800000">
              <a:off x="1648650" y="2432392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3" name="Google Shape;683;p81"/>
            <p:cNvSpPr txBox="1"/>
            <p:nvPr/>
          </p:nvSpPr>
          <p:spPr>
            <a:xfrm>
              <a:off x="1522867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grpSp>
        <p:nvGrpSpPr>
          <p:cNvPr id="684" name="Google Shape;684;p81"/>
          <p:cNvGrpSpPr/>
          <p:nvPr/>
        </p:nvGrpSpPr>
        <p:grpSpPr>
          <a:xfrm rot="10800000">
            <a:off x="7122922" y="2849208"/>
            <a:ext cx="906083" cy="400200"/>
            <a:chOff x="1522867" y="2211840"/>
            <a:chExt cx="906083" cy="400200"/>
          </a:xfrm>
        </p:grpSpPr>
        <p:cxnSp>
          <p:nvCxnSpPr>
            <p:cNvPr id="685" name="Google Shape;685;p81"/>
            <p:cNvCxnSpPr/>
            <p:nvPr/>
          </p:nvCxnSpPr>
          <p:spPr>
            <a:xfrm rot="10800000">
              <a:off x="1648650" y="2432392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6" name="Google Shape;686;p81"/>
            <p:cNvSpPr txBox="1"/>
            <p:nvPr/>
          </p:nvSpPr>
          <p:spPr>
            <a:xfrm>
              <a:off x="1522867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grpSp>
        <p:nvGrpSpPr>
          <p:cNvPr id="687" name="Google Shape;687;p81"/>
          <p:cNvGrpSpPr/>
          <p:nvPr/>
        </p:nvGrpSpPr>
        <p:grpSpPr>
          <a:xfrm>
            <a:off x="4685247" y="2813648"/>
            <a:ext cx="570780" cy="400200"/>
            <a:chOff x="1858170" y="2211840"/>
            <a:chExt cx="570780" cy="400200"/>
          </a:xfrm>
        </p:grpSpPr>
        <p:cxnSp>
          <p:nvCxnSpPr>
            <p:cNvPr id="688" name="Google Shape;688;p81"/>
            <p:cNvCxnSpPr/>
            <p:nvPr/>
          </p:nvCxnSpPr>
          <p:spPr>
            <a:xfrm rot="10800000">
              <a:off x="1980150" y="2432092"/>
              <a:ext cx="4488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9" name="Google Shape;689;p81"/>
            <p:cNvSpPr txBox="1"/>
            <p:nvPr/>
          </p:nvSpPr>
          <p:spPr>
            <a:xfrm>
              <a:off x="1858170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sp>
        <p:nvSpPr>
          <p:cNvPr id="690" name="Google Shape;690;p81"/>
          <p:cNvSpPr txBox="1"/>
          <p:nvPr/>
        </p:nvSpPr>
        <p:spPr>
          <a:xfrm>
            <a:off x="1038385" y="4127100"/>
            <a:ext cx="70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1"/>
          <p:cNvSpPr txBox="1"/>
          <p:nvPr/>
        </p:nvSpPr>
        <p:spPr>
          <a:xfrm>
            <a:off x="1743975" y="4306525"/>
            <a:ext cx="43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requests have to be processed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📊 Waterfall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42559"/>
            <a:ext cx="9144001" cy="4300933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/>
          <p:nvPr/>
        </p:nvSpPr>
        <p:spPr>
          <a:xfrm>
            <a:off x="6417175" y="1123250"/>
            <a:ext cx="2726700" cy="1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Request Flow</a:t>
            </a:r>
            <a:br>
              <a:rPr lang="en-GB"/>
            </a:br>
            <a:r>
              <a:rPr lang="en-GB" sz="2000">
                <a:solidFill>
                  <a:schemeClr val="dk2"/>
                </a:solidFill>
              </a:rPr>
              <a:t>Abort in-flight requests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697" name="Google Shape;697;p82"/>
          <p:cNvSpPr/>
          <p:nvPr/>
        </p:nvSpPr>
        <p:spPr>
          <a:xfrm>
            <a:off x="1154700" y="1612650"/>
            <a:ext cx="1215300" cy="326700"/>
          </a:xfrm>
          <a:prstGeom prst="rect">
            <a:avLst/>
          </a:prstGeom>
          <a:solidFill>
            <a:srgbClr val="FBC0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Navigate</a:t>
            </a:r>
            <a:endParaRPr sz="1200"/>
          </a:p>
        </p:txBody>
      </p:sp>
      <p:cxnSp>
        <p:nvCxnSpPr>
          <p:cNvPr id="698" name="Google Shape;698;p82"/>
          <p:cNvCxnSpPr>
            <a:stCxn id="699" idx="3"/>
          </p:cNvCxnSpPr>
          <p:nvPr/>
        </p:nvCxnSpPr>
        <p:spPr>
          <a:xfrm flipH="1" rot="10800000">
            <a:off x="1154700" y="3782550"/>
            <a:ext cx="70122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99" name="Google Shape;699;p82"/>
          <p:cNvSpPr txBox="1"/>
          <p:nvPr/>
        </p:nvSpPr>
        <p:spPr>
          <a:xfrm>
            <a:off x="977100" y="3587850"/>
            <a:ext cx="1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endParaRPr/>
          </a:p>
        </p:txBody>
      </p:sp>
      <p:sp>
        <p:nvSpPr>
          <p:cNvPr id="700" name="Google Shape;700;p82"/>
          <p:cNvSpPr/>
          <p:nvPr/>
        </p:nvSpPr>
        <p:spPr>
          <a:xfrm>
            <a:off x="3578450" y="2498783"/>
            <a:ext cx="1215300" cy="326700"/>
          </a:xfrm>
          <a:prstGeom prst="rect">
            <a:avLst/>
          </a:prstGeom>
          <a:solidFill>
            <a:srgbClr val="FBC0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Navigate</a:t>
            </a:r>
            <a:endParaRPr sz="1200"/>
          </a:p>
        </p:txBody>
      </p:sp>
      <p:sp>
        <p:nvSpPr>
          <p:cNvPr id="701" name="Google Shape;701;p82"/>
          <p:cNvSpPr/>
          <p:nvPr/>
        </p:nvSpPr>
        <p:spPr>
          <a:xfrm>
            <a:off x="2827200" y="2021375"/>
            <a:ext cx="1966500" cy="243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0000"/>
                </a:solidFill>
              </a:rPr>
              <a:t>/movie/list/popular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702" name="Google Shape;702;p82"/>
          <p:cNvSpPr/>
          <p:nvPr/>
        </p:nvSpPr>
        <p:spPr>
          <a:xfrm>
            <a:off x="5256027" y="2907500"/>
            <a:ext cx="1866900" cy="2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/movie/list/</a:t>
            </a:r>
            <a:r>
              <a:rPr lang="en-GB" sz="1000">
                <a:solidFill>
                  <a:schemeClr val="dk1"/>
                </a:solidFill>
              </a:rPr>
              <a:t>top_rated</a:t>
            </a:r>
            <a:endParaRPr sz="1000"/>
          </a:p>
        </p:txBody>
      </p:sp>
      <p:grpSp>
        <p:nvGrpSpPr>
          <p:cNvPr id="703" name="Google Shape;703;p82"/>
          <p:cNvGrpSpPr/>
          <p:nvPr/>
        </p:nvGrpSpPr>
        <p:grpSpPr>
          <a:xfrm>
            <a:off x="2256420" y="1922315"/>
            <a:ext cx="570780" cy="400200"/>
            <a:chOff x="1858170" y="2211840"/>
            <a:chExt cx="570780" cy="400200"/>
          </a:xfrm>
        </p:grpSpPr>
        <p:cxnSp>
          <p:nvCxnSpPr>
            <p:cNvPr id="704" name="Google Shape;704;p82"/>
            <p:cNvCxnSpPr/>
            <p:nvPr/>
          </p:nvCxnSpPr>
          <p:spPr>
            <a:xfrm rot="10800000">
              <a:off x="1980150" y="2432100"/>
              <a:ext cx="4488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5" name="Google Shape;705;p82"/>
            <p:cNvSpPr txBox="1"/>
            <p:nvPr/>
          </p:nvSpPr>
          <p:spPr>
            <a:xfrm>
              <a:off x="1858170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grpSp>
        <p:nvGrpSpPr>
          <p:cNvPr id="706" name="Google Shape;706;p82"/>
          <p:cNvGrpSpPr/>
          <p:nvPr/>
        </p:nvGrpSpPr>
        <p:grpSpPr>
          <a:xfrm rot="10800000">
            <a:off x="7122922" y="2849208"/>
            <a:ext cx="906083" cy="400200"/>
            <a:chOff x="1522867" y="2211840"/>
            <a:chExt cx="906083" cy="400200"/>
          </a:xfrm>
        </p:grpSpPr>
        <p:cxnSp>
          <p:nvCxnSpPr>
            <p:cNvPr id="707" name="Google Shape;707;p82"/>
            <p:cNvCxnSpPr/>
            <p:nvPr/>
          </p:nvCxnSpPr>
          <p:spPr>
            <a:xfrm rot="10800000">
              <a:off x="1648650" y="2432392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8" name="Google Shape;708;p82"/>
            <p:cNvSpPr txBox="1"/>
            <p:nvPr/>
          </p:nvSpPr>
          <p:spPr>
            <a:xfrm>
              <a:off x="1522867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grpSp>
        <p:nvGrpSpPr>
          <p:cNvPr id="709" name="Google Shape;709;p82"/>
          <p:cNvGrpSpPr/>
          <p:nvPr/>
        </p:nvGrpSpPr>
        <p:grpSpPr>
          <a:xfrm>
            <a:off x="4685247" y="2813648"/>
            <a:ext cx="570780" cy="400200"/>
            <a:chOff x="1858170" y="2211840"/>
            <a:chExt cx="570780" cy="400200"/>
          </a:xfrm>
        </p:grpSpPr>
        <p:cxnSp>
          <p:nvCxnSpPr>
            <p:cNvPr id="710" name="Google Shape;710;p82"/>
            <p:cNvCxnSpPr/>
            <p:nvPr/>
          </p:nvCxnSpPr>
          <p:spPr>
            <a:xfrm rot="10800000">
              <a:off x="1980150" y="2432092"/>
              <a:ext cx="4488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11" name="Google Shape;711;p82"/>
            <p:cNvSpPr txBox="1"/>
            <p:nvPr/>
          </p:nvSpPr>
          <p:spPr>
            <a:xfrm>
              <a:off x="1858170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sp>
        <p:nvSpPr>
          <p:cNvPr id="712" name="Google Shape;712;p82"/>
          <p:cNvSpPr/>
          <p:nvPr/>
        </p:nvSpPr>
        <p:spPr>
          <a:xfrm>
            <a:off x="4495775" y="1858282"/>
            <a:ext cx="675300" cy="15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0000"/>
                </a:solidFill>
              </a:rPr>
              <a:t>cancelled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713" name="Google Shape;713;p82"/>
          <p:cNvSpPr txBox="1"/>
          <p:nvPr/>
        </p:nvSpPr>
        <p:spPr>
          <a:xfrm>
            <a:off x="1038385" y="4127100"/>
            <a:ext cx="70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/>
              <a:t>🔥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82"/>
          <p:cNvSpPr txBox="1"/>
          <p:nvPr/>
        </p:nvSpPr>
        <p:spPr>
          <a:xfrm>
            <a:off x="1743975" y="4306525"/>
            <a:ext cx="43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Cancel not needed requests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Request Flow</a:t>
            </a:r>
            <a:br>
              <a:rPr lang="en-GB"/>
            </a:br>
            <a:r>
              <a:rPr lang="en-GB" sz="2000">
                <a:solidFill>
                  <a:schemeClr val="dk2"/>
                </a:solidFill>
              </a:rPr>
              <a:t>Abort in-flight requests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720" name="Google Shape;72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07500"/>
            <a:ext cx="8492149" cy="20411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1" name="Google Shape;72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384479"/>
            <a:ext cx="8492138" cy="16066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4"/>
          <p:cNvSpPr txBox="1"/>
          <p:nvPr>
            <p:ph type="title"/>
          </p:nvPr>
        </p:nvSpPr>
        <p:spPr>
          <a:xfrm>
            <a:off x="311700" y="2150850"/>
            <a:ext cx="6698100" cy="14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&amp; Exercise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Demo: Cancel in-flight HTTP Requests</a:t>
            </a:r>
            <a:br>
              <a:rPr lang="en-GB" sz="1800"/>
            </a:br>
            <a:r>
              <a:rPr lang="en-GB" sz="1800"/>
              <a:t>Exercise: Network Analysis &amp; Improvement</a:t>
            </a:r>
            <a:endParaRPr sz="3000"/>
          </a:p>
        </p:txBody>
      </p:sp>
      <p:pic>
        <p:nvPicPr>
          <p:cNvPr id="727" name="Google Shape;7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rPr lang="en-GB" sz="3400"/>
              <a:t>⚙️ </a:t>
            </a:r>
            <a:r>
              <a:rPr lang="en-GB"/>
              <a:t>Control Request Flow</a:t>
            </a:r>
            <a:br>
              <a:rPr lang="en-GB"/>
            </a:br>
            <a:r>
              <a:rPr lang="en-GB" sz="2666">
                <a:solidFill>
                  <a:schemeClr val="dk2"/>
                </a:solidFill>
              </a:rPr>
              <a:t>Prevent over emissions</a:t>
            </a:r>
            <a:endParaRPr sz="4266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Request Flow</a:t>
            </a:r>
            <a:br>
              <a:rPr lang="en-GB"/>
            </a:br>
            <a:r>
              <a:rPr lang="en-GB" sz="2000">
                <a:solidFill>
                  <a:schemeClr val="dk2"/>
                </a:solidFill>
              </a:rPr>
              <a:t>Prevent over emissions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38" name="Google Shape;738;p86"/>
          <p:cNvSpPr/>
          <p:nvPr/>
        </p:nvSpPr>
        <p:spPr>
          <a:xfrm>
            <a:off x="2478587" y="1375950"/>
            <a:ext cx="4186800" cy="29082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86"/>
          <p:cNvSpPr txBox="1"/>
          <p:nvPr/>
        </p:nvSpPr>
        <p:spPr>
          <a:xfrm>
            <a:off x="2478600" y="1736100"/>
            <a:ext cx="41868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onClick() {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3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.api.login()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.subscribe();</a:t>
            </a:r>
            <a:endParaRPr sz="13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solidFill>
                <a:srgbClr val="B7B7B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0" name="Google Shape;740;p86"/>
          <p:cNvSpPr/>
          <p:nvPr/>
        </p:nvSpPr>
        <p:spPr>
          <a:xfrm>
            <a:off x="2614768" y="1480200"/>
            <a:ext cx="151800" cy="1518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6"/>
          <p:cNvSpPr/>
          <p:nvPr/>
        </p:nvSpPr>
        <p:spPr>
          <a:xfrm>
            <a:off x="2843368" y="1480200"/>
            <a:ext cx="151800" cy="1518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6"/>
          <p:cNvSpPr/>
          <p:nvPr/>
        </p:nvSpPr>
        <p:spPr>
          <a:xfrm>
            <a:off x="3071968" y="1480200"/>
            <a:ext cx="151800" cy="1518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86"/>
          <p:cNvSpPr txBox="1"/>
          <p:nvPr/>
        </p:nvSpPr>
        <p:spPr>
          <a:xfrm>
            <a:off x="2914813" y="1376100"/>
            <a:ext cx="375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some.component</a:t>
            </a:r>
            <a:r>
              <a:rPr b="0" i="0" lang="en-GB" sz="10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.ts</a:t>
            </a:r>
            <a:endParaRPr b="0" i="0" sz="14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Request Flow</a:t>
            </a:r>
            <a:br>
              <a:rPr lang="en-GB"/>
            </a:br>
            <a:r>
              <a:rPr lang="en-GB" sz="2000">
                <a:solidFill>
                  <a:schemeClr val="dk2"/>
                </a:solidFill>
              </a:rPr>
              <a:t>Prevent over emissions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49" name="Google Shape;749;p87"/>
          <p:cNvSpPr/>
          <p:nvPr/>
        </p:nvSpPr>
        <p:spPr>
          <a:xfrm>
            <a:off x="1154700" y="1612650"/>
            <a:ext cx="570900" cy="326700"/>
          </a:xfrm>
          <a:prstGeom prst="rect">
            <a:avLst/>
          </a:prstGeom>
          <a:solidFill>
            <a:srgbClr val="FBC0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Click</a:t>
            </a:r>
            <a:endParaRPr sz="1200"/>
          </a:p>
        </p:txBody>
      </p:sp>
      <p:cxnSp>
        <p:nvCxnSpPr>
          <p:cNvPr id="750" name="Google Shape;750;p87"/>
          <p:cNvCxnSpPr>
            <a:stCxn id="751" idx="3"/>
          </p:cNvCxnSpPr>
          <p:nvPr/>
        </p:nvCxnSpPr>
        <p:spPr>
          <a:xfrm flipH="1" rot="10800000">
            <a:off x="1154700" y="3782550"/>
            <a:ext cx="70122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751" name="Google Shape;751;p87"/>
          <p:cNvSpPr txBox="1"/>
          <p:nvPr/>
        </p:nvSpPr>
        <p:spPr>
          <a:xfrm>
            <a:off x="977100" y="3587850"/>
            <a:ext cx="1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endParaRPr/>
          </a:p>
        </p:txBody>
      </p:sp>
      <p:sp>
        <p:nvSpPr>
          <p:cNvPr id="752" name="Google Shape;752;p87"/>
          <p:cNvSpPr/>
          <p:nvPr/>
        </p:nvSpPr>
        <p:spPr>
          <a:xfrm>
            <a:off x="2188248" y="1930498"/>
            <a:ext cx="1866900" cy="2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/login</a:t>
            </a:r>
            <a:endParaRPr sz="1000"/>
          </a:p>
        </p:txBody>
      </p:sp>
      <p:grpSp>
        <p:nvGrpSpPr>
          <p:cNvPr id="753" name="Google Shape;753;p87"/>
          <p:cNvGrpSpPr/>
          <p:nvPr/>
        </p:nvGrpSpPr>
        <p:grpSpPr>
          <a:xfrm>
            <a:off x="1617465" y="1831438"/>
            <a:ext cx="570780" cy="400200"/>
            <a:chOff x="1858170" y="2211840"/>
            <a:chExt cx="570780" cy="400200"/>
          </a:xfrm>
        </p:grpSpPr>
        <p:cxnSp>
          <p:nvCxnSpPr>
            <p:cNvPr id="754" name="Google Shape;754;p87"/>
            <p:cNvCxnSpPr/>
            <p:nvPr/>
          </p:nvCxnSpPr>
          <p:spPr>
            <a:xfrm rot="10800000">
              <a:off x="1980150" y="2432092"/>
              <a:ext cx="4488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5" name="Google Shape;755;p87"/>
            <p:cNvSpPr txBox="1"/>
            <p:nvPr/>
          </p:nvSpPr>
          <p:spPr>
            <a:xfrm>
              <a:off x="1858170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grpSp>
        <p:nvGrpSpPr>
          <p:cNvPr id="756" name="Google Shape;756;p87"/>
          <p:cNvGrpSpPr/>
          <p:nvPr/>
        </p:nvGrpSpPr>
        <p:grpSpPr>
          <a:xfrm rot="10800000">
            <a:off x="4055865" y="1872095"/>
            <a:ext cx="906083" cy="400200"/>
            <a:chOff x="1522867" y="2211840"/>
            <a:chExt cx="906083" cy="400200"/>
          </a:xfrm>
        </p:grpSpPr>
        <p:cxnSp>
          <p:nvCxnSpPr>
            <p:cNvPr id="757" name="Google Shape;757;p87"/>
            <p:cNvCxnSpPr/>
            <p:nvPr/>
          </p:nvCxnSpPr>
          <p:spPr>
            <a:xfrm rot="10800000">
              <a:off x="1648650" y="2432392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58" name="Google Shape;758;p87"/>
            <p:cNvSpPr txBox="1"/>
            <p:nvPr/>
          </p:nvSpPr>
          <p:spPr>
            <a:xfrm>
              <a:off x="1522867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sp>
        <p:nvSpPr>
          <p:cNvPr id="759" name="Google Shape;759;p87"/>
          <p:cNvSpPr txBox="1"/>
          <p:nvPr/>
        </p:nvSpPr>
        <p:spPr>
          <a:xfrm>
            <a:off x="1038385" y="4127100"/>
            <a:ext cx="70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87"/>
          <p:cNvSpPr txBox="1"/>
          <p:nvPr/>
        </p:nvSpPr>
        <p:spPr>
          <a:xfrm>
            <a:off x="1743975" y="4306525"/>
            <a:ext cx="43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Sending the same request multiple times</a:t>
            </a:r>
            <a:endParaRPr/>
          </a:p>
        </p:txBody>
      </p:sp>
      <p:sp>
        <p:nvSpPr>
          <p:cNvPr id="761" name="Google Shape;761;p87"/>
          <p:cNvSpPr/>
          <p:nvPr/>
        </p:nvSpPr>
        <p:spPr>
          <a:xfrm>
            <a:off x="1725600" y="2262836"/>
            <a:ext cx="570900" cy="326700"/>
          </a:xfrm>
          <a:prstGeom prst="rect">
            <a:avLst/>
          </a:prstGeom>
          <a:solidFill>
            <a:srgbClr val="FBC0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Click</a:t>
            </a:r>
            <a:endParaRPr sz="1200"/>
          </a:p>
        </p:txBody>
      </p:sp>
      <p:sp>
        <p:nvSpPr>
          <p:cNvPr id="762" name="Google Shape;762;p87"/>
          <p:cNvSpPr/>
          <p:nvPr/>
        </p:nvSpPr>
        <p:spPr>
          <a:xfrm>
            <a:off x="2296500" y="2902800"/>
            <a:ext cx="570900" cy="326700"/>
          </a:xfrm>
          <a:prstGeom prst="rect">
            <a:avLst/>
          </a:prstGeom>
          <a:solidFill>
            <a:srgbClr val="FBC0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Click</a:t>
            </a:r>
            <a:endParaRPr sz="1200"/>
          </a:p>
        </p:txBody>
      </p:sp>
      <p:sp>
        <p:nvSpPr>
          <p:cNvPr id="763" name="Google Shape;763;p87"/>
          <p:cNvSpPr/>
          <p:nvPr/>
        </p:nvSpPr>
        <p:spPr>
          <a:xfrm>
            <a:off x="2761718" y="2568343"/>
            <a:ext cx="1866900" cy="2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/login</a:t>
            </a:r>
            <a:endParaRPr sz="1000"/>
          </a:p>
        </p:txBody>
      </p:sp>
      <p:grpSp>
        <p:nvGrpSpPr>
          <p:cNvPr id="764" name="Google Shape;764;p87"/>
          <p:cNvGrpSpPr/>
          <p:nvPr/>
        </p:nvGrpSpPr>
        <p:grpSpPr>
          <a:xfrm>
            <a:off x="2190935" y="2469283"/>
            <a:ext cx="570780" cy="400200"/>
            <a:chOff x="1858170" y="2211840"/>
            <a:chExt cx="570780" cy="400200"/>
          </a:xfrm>
        </p:grpSpPr>
        <p:cxnSp>
          <p:nvCxnSpPr>
            <p:cNvPr id="765" name="Google Shape;765;p87"/>
            <p:cNvCxnSpPr/>
            <p:nvPr/>
          </p:nvCxnSpPr>
          <p:spPr>
            <a:xfrm rot="10800000">
              <a:off x="1980150" y="2432092"/>
              <a:ext cx="4488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6" name="Google Shape;766;p87"/>
            <p:cNvSpPr txBox="1"/>
            <p:nvPr/>
          </p:nvSpPr>
          <p:spPr>
            <a:xfrm>
              <a:off x="1858170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grpSp>
        <p:nvGrpSpPr>
          <p:cNvPr id="767" name="Google Shape;767;p87"/>
          <p:cNvGrpSpPr/>
          <p:nvPr/>
        </p:nvGrpSpPr>
        <p:grpSpPr>
          <a:xfrm rot="10800000">
            <a:off x="4629335" y="2509940"/>
            <a:ext cx="906083" cy="400200"/>
            <a:chOff x="1522867" y="2211840"/>
            <a:chExt cx="906083" cy="400200"/>
          </a:xfrm>
        </p:grpSpPr>
        <p:cxnSp>
          <p:nvCxnSpPr>
            <p:cNvPr id="768" name="Google Shape;768;p87"/>
            <p:cNvCxnSpPr/>
            <p:nvPr/>
          </p:nvCxnSpPr>
          <p:spPr>
            <a:xfrm rot="10800000">
              <a:off x="1648650" y="2432392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9" name="Google Shape;769;p87"/>
            <p:cNvSpPr txBox="1"/>
            <p:nvPr/>
          </p:nvSpPr>
          <p:spPr>
            <a:xfrm>
              <a:off x="1522867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sp>
        <p:nvSpPr>
          <p:cNvPr id="770" name="Google Shape;770;p87"/>
          <p:cNvSpPr/>
          <p:nvPr/>
        </p:nvSpPr>
        <p:spPr>
          <a:xfrm>
            <a:off x="3335635" y="3217170"/>
            <a:ext cx="1866900" cy="2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/login</a:t>
            </a:r>
            <a:endParaRPr sz="1000"/>
          </a:p>
        </p:txBody>
      </p:sp>
      <p:grpSp>
        <p:nvGrpSpPr>
          <p:cNvPr id="771" name="Google Shape;771;p87"/>
          <p:cNvGrpSpPr/>
          <p:nvPr/>
        </p:nvGrpSpPr>
        <p:grpSpPr>
          <a:xfrm>
            <a:off x="2764852" y="3118110"/>
            <a:ext cx="570780" cy="400200"/>
            <a:chOff x="1858170" y="2211840"/>
            <a:chExt cx="570780" cy="400200"/>
          </a:xfrm>
        </p:grpSpPr>
        <p:cxnSp>
          <p:nvCxnSpPr>
            <p:cNvPr id="772" name="Google Shape;772;p87"/>
            <p:cNvCxnSpPr/>
            <p:nvPr/>
          </p:nvCxnSpPr>
          <p:spPr>
            <a:xfrm rot="10800000">
              <a:off x="1980150" y="2432092"/>
              <a:ext cx="4488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3" name="Google Shape;773;p87"/>
            <p:cNvSpPr txBox="1"/>
            <p:nvPr/>
          </p:nvSpPr>
          <p:spPr>
            <a:xfrm>
              <a:off x="1858170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grpSp>
        <p:nvGrpSpPr>
          <p:cNvPr id="774" name="Google Shape;774;p87"/>
          <p:cNvGrpSpPr/>
          <p:nvPr/>
        </p:nvGrpSpPr>
        <p:grpSpPr>
          <a:xfrm rot="10800000">
            <a:off x="5203252" y="3158767"/>
            <a:ext cx="906083" cy="400200"/>
            <a:chOff x="1522867" y="2211840"/>
            <a:chExt cx="906083" cy="400200"/>
          </a:xfrm>
        </p:grpSpPr>
        <p:cxnSp>
          <p:nvCxnSpPr>
            <p:cNvPr id="775" name="Google Shape;775;p87"/>
            <p:cNvCxnSpPr/>
            <p:nvPr/>
          </p:nvCxnSpPr>
          <p:spPr>
            <a:xfrm rot="10800000">
              <a:off x="1648650" y="2432392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6" name="Google Shape;776;p87"/>
            <p:cNvSpPr txBox="1"/>
            <p:nvPr/>
          </p:nvSpPr>
          <p:spPr>
            <a:xfrm>
              <a:off x="1522867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Request Flow</a:t>
            </a:r>
            <a:br>
              <a:rPr lang="en-GB"/>
            </a:br>
            <a:r>
              <a:rPr lang="en-GB" sz="2000">
                <a:solidFill>
                  <a:schemeClr val="dk2"/>
                </a:solidFill>
              </a:rPr>
              <a:t>Prevent over emissions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82" name="Google Shape;782;p88"/>
          <p:cNvSpPr/>
          <p:nvPr/>
        </p:nvSpPr>
        <p:spPr>
          <a:xfrm>
            <a:off x="2478587" y="1375950"/>
            <a:ext cx="4186800" cy="29082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88"/>
          <p:cNvSpPr txBox="1"/>
          <p:nvPr/>
        </p:nvSpPr>
        <p:spPr>
          <a:xfrm>
            <a:off x="2478600" y="1736100"/>
            <a:ext cx="4186800" cy="25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click$.pipe(</a:t>
            </a:r>
            <a:endParaRPr sz="12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exhaustMap(() =&gt; </a:t>
            </a:r>
            <a:r>
              <a:rPr lang="en-GB" sz="12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2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.api.login())</a:t>
            </a:r>
            <a:endParaRPr sz="12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).subscribe();</a:t>
            </a:r>
            <a:endParaRPr sz="15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4" name="Google Shape;784;p88"/>
          <p:cNvSpPr/>
          <p:nvPr/>
        </p:nvSpPr>
        <p:spPr>
          <a:xfrm>
            <a:off x="2614768" y="1480200"/>
            <a:ext cx="151800" cy="1518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8"/>
          <p:cNvSpPr/>
          <p:nvPr/>
        </p:nvSpPr>
        <p:spPr>
          <a:xfrm>
            <a:off x="2843368" y="1480200"/>
            <a:ext cx="151800" cy="1518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88"/>
          <p:cNvSpPr/>
          <p:nvPr/>
        </p:nvSpPr>
        <p:spPr>
          <a:xfrm>
            <a:off x="3071968" y="1480200"/>
            <a:ext cx="151800" cy="1518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88"/>
          <p:cNvSpPr txBox="1"/>
          <p:nvPr/>
        </p:nvSpPr>
        <p:spPr>
          <a:xfrm>
            <a:off x="2914813" y="1376100"/>
            <a:ext cx="3750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some.component</a:t>
            </a:r>
            <a:r>
              <a:rPr b="0" i="0" lang="en-GB" sz="1000" u="none" cap="none" strike="noStrike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.ts</a:t>
            </a:r>
            <a:endParaRPr b="0" i="0" sz="1400" u="none" cap="none" strike="noStrike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Request Flow</a:t>
            </a:r>
            <a:br>
              <a:rPr lang="en-GB"/>
            </a:br>
            <a:r>
              <a:rPr lang="en-GB" sz="2000">
                <a:solidFill>
                  <a:schemeClr val="dk2"/>
                </a:solidFill>
              </a:rPr>
              <a:t>Prevent over emissions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93" name="Google Shape;793;p89"/>
          <p:cNvSpPr/>
          <p:nvPr/>
        </p:nvSpPr>
        <p:spPr>
          <a:xfrm>
            <a:off x="1154700" y="1612650"/>
            <a:ext cx="570900" cy="326700"/>
          </a:xfrm>
          <a:prstGeom prst="rect">
            <a:avLst/>
          </a:prstGeom>
          <a:solidFill>
            <a:srgbClr val="FBC0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Click</a:t>
            </a:r>
            <a:endParaRPr sz="1200"/>
          </a:p>
        </p:txBody>
      </p:sp>
      <p:cxnSp>
        <p:nvCxnSpPr>
          <p:cNvPr id="794" name="Google Shape;794;p89"/>
          <p:cNvCxnSpPr>
            <a:stCxn id="795" idx="3"/>
          </p:cNvCxnSpPr>
          <p:nvPr/>
        </p:nvCxnSpPr>
        <p:spPr>
          <a:xfrm flipH="1" rot="10800000">
            <a:off x="1154700" y="3782550"/>
            <a:ext cx="70122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795" name="Google Shape;795;p89"/>
          <p:cNvSpPr txBox="1"/>
          <p:nvPr/>
        </p:nvSpPr>
        <p:spPr>
          <a:xfrm>
            <a:off x="977100" y="3587850"/>
            <a:ext cx="1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endParaRPr/>
          </a:p>
        </p:txBody>
      </p:sp>
      <p:sp>
        <p:nvSpPr>
          <p:cNvPr id="796" name="Google Shape;796;p89"/>
          <p:cNvSpPr/>
          <p:nvPr/>
        </p:nvSpPr>
        <p:spPr>
          <a:xfrm>
            <a:off x="2188248" y="1930498"/>
            <a:ext cx="1866900" cy="24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/login</a:t>
            </a:r>
            <a:endParaRPr sz="1000"/>
          </a:p>
        </p:txBody>
      </p:sp>
      <p:grpSp>
        <p:nvGrpSpPr>
          <p:cNvPr id="797" name="Google Shape;797;p89"/>
          <p:cNvGrpSpPr/>
          <p:nvPr/>
        </p:nvGrpSpPr>
        <p:grpSpPr>
          <a:xfrm>
            <a:off x="1617465" y="1831438"/>
            <a:ext cx="570780" cy="400200"/>
            <a:chOff x="1858170" y="2211840"/>
            <a:chExt cx="570780" cy="400200"/>
          </a:xfrm>
        </p:grpSpPr>
        <p:cxnSp>
          <p:nvCxnSpPr>
            <p:cNvPr id="798" name="Google Shape;798;p89"/>
            <p:cNvCxnSpPr/>
            <p:nvPr/>
          </p:nvCxnSpPr>
          <p:spPr>
            <a:xfrm rot="10800000">
              <a:off x="1980150" y="2432092"/>
              <a:ext cx="448800" cy="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9" name="Google Shape;799;p89"/>
            <p:cNvSpPr txBox="1"/>
            <p:nvPr/>
          </p:nvSpPr>
          <p:spPr>
            <a:xfrm>
              <a:off x="1858170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grpSp>
        <p:nvGrpSpPr>
          <p:cNvPr id="800" name="Google Shape;800;p89"/>
          <p:cNvGrpSpPr/>
          <p:nvPr/>
        </p:nvGrpSpPr>
        <p:grpSpPr>
          <a:xfrm rot="10800000">
            <a:off x="4055865" y="1872095"/>
            <a:ext cx="906083" cy="400200"/>
            <a:chOff x="1522867" y="2211840"/>
            <a:chExt cx="906083" cy="400200"/>
          </a:xfrm>
        </p:grpSpPr>
        <p:cxnSp>
          <p:nvCxnSpPr>
            <p:cNvPr id="801" name="Google Shape;801;p89"/>
            <p:cNvCxnSpPr/>
            <p:nvPr/>
          </p:nvCxnSpPr>
          <p:spPr>
            <a:xfrm rot="10800000">
              <a:off x="1648650" y="2432392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2" name="Google Shape;802;p89"/>
            <p:cNvSpPr txBox="1"/>
            <p:nvPr/>
          </p:nvSpPr>
          <p:spPr>
            <a:xfrm>
              <a:off x="1522867" y="2211840"/>
              <a:ext cx="23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|</a:t>
              </a:r>
              <a:endParaRPr/>
            </a:p>
          </p:txBody>
        </p:sp>
      </p:grpSp>
      <p:sp>
        <p:nvSpPr>
          <p:cNvPr id="803" name="Google Shape;803;p89"/>
          <p:cNvSpPr txBox="1"/>
          <p:nvPr/>
        </p:nvSpPr>
        <p:spPr>
          <a:xfrm>
            <a:off x="1038385" y="4127100"/>
            <a:ext cx="70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/>
              <a:t>🔥</a:t>
            </a:r>
            <a:endParaRPr sz="3200"/>
          </a:p>
        </p:txBody>
      </p:sp>
      <p:sp>
        <p:nvSpPr>
          <p:cNvPr id="804" name="Google Shape;804;p89"/>
          <p:cNvSpPr txBox="1"/>
          <p:nvPr/>
        </p:nvSpPr>
        <p:spPr>
          <a:xfrm>
            <a:off x="1743975" y="4306525"/>
            <a:ext cx="43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Omit consequent actions until first one is finished</a:t>
            </a:r>
            <a:endParaRPr/>
          </a:p>
        </p:txBody>
      </p:sp>
      <p:sp>
        <p:nvSpPr>
          <p:cNvPr id="805" name="Google Shape;805;p89"/>
          <p:cNvSpPr/>
          <p:nvPr/>
        </p:nvSpPr>
        <p:spPr>
          <a:xfrm>
            <a:off x="1725600" y="2262836"/>
            <a:ext cx="570900" cy="326700"/>
          </a:xfrm>
          <a:prstGeom prst="rect">
            <a:avLst/>
          </a:prstGeom>
          <a:solidFill>
            <a:srgbClr val="FBC0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Click</a:t>
            </a:r>
            <a:endParaRPr sz="1200"/>
          </a:p>
        </p:txBody>
      </p:sp>
      <p:sp>
        <p:nvSpPr>
          <p:cNvPr id="806" name="Google Shape;806;p89"/>
          <p:cNvSpPr/>
          <p:nvPr/>
        </p:nvSpPr>
        <p:spPr>
          <a:xfrm>
            <a:off x="2296500" y="2902800"/>
            <a:ext cx="570900" cy="326700"/>
          </a:xfrm>
          <a:prstGeom prst="rect">
            <a:avLst/>
          </a:prstGeom>
          <a:solidFill>
            <a:srgbClr val="FBC02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Click</a:t>
            </a:r>
            <a:endParaRPr sz="1200"/>
          </a:p>
        </p:txBody>
      </p:sp>
      <p:sp>
        <p:nvSpPr>
          <p:cNvPr id="807" name="Google Shape;807;p89"/>
          <p:cNvSpPr/>
          <p:nvPr/>
        </p:nvSpPr>
        <p:spPr>
          <a:xfrm>
            <a:off x="2304522" y="2612382"/>
            <a:ext cx="1128000" cy="243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omit action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08" name="Google Shape;808;p89"/>
          <p:cNvSpPr/>
          <p:nvPr/>
        </p:nvSpPr>
        <p:spPr>
          <a:xfrm>
            <a:off x="2879920" y="3275885"/>
            <a:ext cx="1128000" cy="243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omit action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🔗 Request Chaining</a:t>
            </a:r>
            <a:endParaRPr/>
          </a:p>
        </p:txBody>
      </p:sp>
      <p:pic>
        <p:nvPicPr>
          <p:cNvPr id="276" name="Google Shape;27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42559"/>
            <a:ext cx="9144001" cy="4300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47"/>
          <p:cNvGrpSpPr/>
          <p:nvPr/>
        </p:nvGrpSpPr>
        <p:grpSpPr>
          <a:xfrm>
            <a:off x="3602100" y="1534900"/>
            <a:ext cx="1939800" cy="1973400"/>
            <a:chOff x="3602100" y="1458700"/>
            <a:chExt cx="1939800" cy="1973400"/>
          </a:xfrm>
        </p:grpSpPr>
        <p:pic>
          <p:nvPicPr>
            <p:cNvPr id="278" name="Google Shape;278;p47"/>
            <p:cNvPicPr preferRelativeResize="0"/>
            <p:nvPr/>
          </p:nvPicPr>
          <p:blipFill rotWithShape="1">
            <a:blip r:embed="rId3">
              <a:alphaModFix/>
            </a:blip>
            <a:srcRect b="11426" l="85167" r="3709" t="64517"/>
            <a:stretch/>
          </p:blipFill>
          <p:spPr>
            <a:xfrm>
              <a:off x="3602100" y="1458700"/>
              <a:ext cx="1939800" cy="19734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sp>
          <p:nvSpPr>
            <p:cNvPr id="279" name="Google Shape;279;p47"/>
            <p:cNvSpPr/>
            <p:nvPr/>
          </p:nvSpPr>
          <p:spPr>
            <a:xfrm>
              <a:off x="4765280" y="2801380"/>
              <a:ext cx="204600" cy="154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7"/>
            <p:cNvSpPr/>
            <p:nvPr/>
          </p:nvSpPr>
          <p:spPr>
            <a:xfrm>
              <a:off x="4453325" y="2593725"/>
              <a:ext cx="312000" cy="154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1" name="Google Shape;281;p47"/>
            <p:cNvCxnSpPr/>
            <p:nvPr/>
          </p:nvCxnSpPr>
          <p:spPr>
            <a:xfrm>
              <a:off x="4767435" y="2324402"/>
              <a:ext cx="0" cy="1068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82" name="Google Shape;282;p47"/>
          <p:cNvSpPr/>
          <p:nvPr/>
        </p:nvSpPr>
        <p:spPr>
          <a:xfrm>
            <a:off x="7868950" y="3745800"/>
            <a:ext cx="740100" cy="74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47"/>
          <p:cNvCxnSpPr>
            <a:stCxn id="282" idx="2"/>
            <a:endCxn id="278" idx="5"/>
          </p:cNvCxnSpPr>
          <p:nvPr/>
        </p:nvCxnSpPr>
        <p:spPr>
          <a:xfrm rot="10800000">
            <a:off x="5257750" y="3219450"/>
            <a:ext cx="2611200" cy="89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4" name="Google Shape;284;p47"/>
          <p:cNvSpPr/>
          <p:nvPr/>
        </p:nvSpPr>
        <p:spPr>
          <a:xfrm>
            <a:off x="3630825" y="2901100"/>
            <a:ext cx="473100" cy="4731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🔗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⏱ Request Timing</a:t>
            </a:r>
            <a:endParaRPr/>
          </a:p>
        </p:txBody>
      </p:sp>
      <p:pic>
        <p:nvPicPr>
          <p:cNvPr id="290" name="Google Shape;2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42559"/>
            <a:ext cx="9144001" cy="430093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8"/>
          <p:cNvSpPr/>
          <p:nvPr/>
        </p:nvSpPr>
        <p:spPr>
          <a:xfrm>
            <a:off x="257100" y="1105175"/>
            <a:ext cx="2974800" cy="342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8"/>
          <p:cNvSpPr/>
          <p:nvPr/>
        </p:nvSpPr>
        <p:spPr>
          <a:xfrm>
            <a:off x="7839825" y="3414776"/>
            <a:ext cx="293100" cy="1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8"/>
          <p:cNvSpPr/>
          <p:nvPr/>
        </p:nvSpPr>
        <p:spPr>
          <a:xfrm>
            <a:off x="7315200" y="1531556"/>
            <a:ext cx="1577400" cy="179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8"/>
          <p:cNvPicPr preferRelativeResize="0"/>
          <p:nvPr/>
        </p:nvPicPr>
        <p:blipFill rotWithShape="1">
          <a:blip r:embed="rId4">
            <a:alphaModFix/>
          </a:blip>
          <a:srcRect b="0" l="553" r="553" t="159"/>
          <a:stretch/>
        </p:blipFill>
        <p:spPr>
          <a:xfrm>
            <a:off x="311698" y="1170126"/>
            <a:ext cx="2855750" cy="3315825"/>
          </a:xfrm>
          <a:prstGeom prst="rect">
            <a:avLst/>
          </a:prstGeom>
          <a:noFill/>
          <a:ln>
            <a:noFill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</p:pic>
      <p:pic>
        <p:nvPicPr>
          <p:cNvPr id="295" name="Google Shape;295;p48"/>
          <p:cNvPicPr preferRelativeResize="0"/>
          <p:nvPr/>
        </p:nvPicPr>
        <p:blipFill rotWithShape="1">
          <a:blip r:embed="rId4">
            <a:alphaModFix/>
          </a:blip>
          <a:srcRect b="0" l="553" r="553" t="159"/>
          <a:stretch/>
        </p:blipFill>
        <p:spPr>
          <a:xfrm>
            <a:off x="7356167" y="1570025"/>
            <a:ext cx="1493450" cy="1734050"/>
          </a:xfrm>
          <a:prstGeom prst="rect">
            <a:avLst/>
          </a:prstGeom>
          <a:noFill/>
          <a:ln>
            <a:noFill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</p:pic>
      <p:cxnSp>
        <p:nvCxnSpPr>
          <p:cNvPr id="296" name="Google Shape;296;p48"/>
          <p:cNvCxnSpPr/>
          <p:nvPr/>
        </p:nvCxnSpPr>
        <p:spPr>
          <a:xfrm rot="10800000">
            <a:off x="3259550" y="1221550"/>
            <a:ext cx="4034700" cy="83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Bildergebnis für mouse pointer svg" id="297" name="Google Shape;29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0159" y="3480290"/>
            <a:ext cx="182901" cy="237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298" name="Google Shape;298;p48"/>
          <p:cNvSpPr/>
          <p:nvPr/>
        </p:nvSpPr>
        <p:spPr>
          <a:xfrm>
            <a:off x="102475" y="4169650"/>
            <a:ext cx="524700" cy="524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GB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⏱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🔀 Request Priority</a:t>
            </a:r>
            <a:endParaRPr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42559"/>
            <a:ext cx="9144001" cy="430093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9"/>
          <p:cNvSpPr/>
          <p:nvPr/>
        </p:nvSpPr>
        <p:spPr>
          <a:xfrm>
            <a:off x="5874350" y="1105475"/>
            <a:ext cx="568500" cy="390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/>
          <p:nvPr/>
        </p:nvSpPr>
        <p:spPr>
          <a:xfrm>
            <a:off x="889875" y="2020025"/>
            <a:ext cx="4324800" cy="1575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49"/>
          <p:cNvCxnSpPr>
            <a:stCxn id="308" idx="0"/>
            <a:endCxn id="309" idx="0"/>
          </p:cNvCxnSpPr>
          <p:nvPr/>
        </p:nvCxnSpPr>
        <p:spPr>
          <a:xfrm rot="5400000">
            <a:off x="3199778" y="2101578"/>
            <a:ext cx="600" cy="15345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triangle"/>
            <a:tailEnd len="sm" w="sm" type="none"/>
          </a:ln>
        </p:spPr>
      </p:cxnSp>
      <p:sp>
        <p:nvSpPr>
          <p:cNvPr id="310" name="Google Shape;310;p49"/>
          <p:cNvSpPr txBox="1"/>
          <p:nvPr/>
        </p:nvSpPr>
        <p:spPr>
          <a:xfrm>
            <a:off x="2545529" y="2202378"/>
            <a:ext cx="893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Prioritize</a:t>
            </a:r>
            <a:endParaRPr b="1" i="0" sz="11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9"/>
          <p:cNvSpPr/>
          <p:nvPr/>
        </p:nvSpPr>
        <p:spPr>
          <a:xfrm>
            <a:off x="2093059" y="2868616"/>
            <a:ext cx="679800" cy="30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9"/>
          <p:cNvSpPr/>
          <p:nvPr/>
        </p:nvSpPr>
        <p:spPr>
          <a:xfrm>
            <a:off x="2940787" y="2868616"/>
            <a:ext cx="679800" cy="30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9"/>
          <p:cNvSpPr/>
          <p:nvPr/>
        </p:nvSpPr>
        <p:spPr>
          <a:xfrm>
            <a:off x="4134719" y="2868528"/>
            <a:ext cx="679800" cy="30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Highest</a:t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9"/>
          <p:cNvSpPr/>
          <p:nvPr/>
        </p:nvSpPr>
        <p:spPr>
          <a:xfrm>
            <a:off x="1245824" y="2868528"/>
            <a:ext cx="679800" cy="30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Medium</a:t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9"/>
          <p:cNvSpPr/>
          <p:nvPr/>
        </p:nvSpPr>
        <p:spPr>
          <a:xfrm>
            <a:off x="3883328" y="2868528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9"/>
          <p:cNvSpPr/>
          <p:nvPr/>
        </p:nvSpPr>
        <p:spPr>
          <a:xfrm>
            <a:off x="3715659" y="2868475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49"/>
          <p:cNvCxnSpPr>
            <a:stCxn id="314" idx="0"/>
            <a:endCxn id="313" idx="0"/>
          </p:cNvCxnSpPr>
          <p:nvPr/>
        </p:nvCxnSpPr>
        <p:spPr>
          <a:xfrm rot="5400000">
            <a:off x="2692359" y="1761775"/>
            <a:ext cx="600" cy="2214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triangle"/>
            <a:tailEnd len="sm" w="sm" type="none"/>
          </a:ln>
        </p:spPr>
      </p:cxnSp>
      <p:cxnSp>
        <p:nvCxnSpPr>
          <p:cNvPr id="316" name="Google Shape;316;p49"/>
          <p:cNvCxnSpPr>
            <a:stCxn id="305" idx="1"/>
            <a:endCxn id="306" idx="3"/>
          </p:cNvCxnSpPr>
          <p:nvPr/>
        </p:nvCxnSpPr>
        <p:spPr>
          <a:xfrm rot="10800000">
            <a:off x="5214650" y="2807525"/>
            <a:ext cx="659700" cy="25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 🔎 Filter &amp; Search</a:t>
            </a:r>
            <a:endParaRPr/>
          </a:p>
        </p:txBody>
      </p:sp>
      <p:sp>
        <p:nvSpPr>
          <p:cNvPr id="322" name="Google Shape;322;p50"/>
          <p:cNvSpPr/>
          <p:nvPr/>
        </p:nvSpPr>
        <p:spPr>
          <a:xfrm>
            <a:off x="3883328" y="2936778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0"/>
          <p:cNvSpPr/>
          <p:nvPr/>
        </p:nvSpPr>
        <p:spPr>
          <a:xfrm>
            <a:off x="3715659" y="2936725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781175"/>
            <a:ext cx="9144002" cy="4362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0"/>
          <p:cNvSpPr/>
          <p:nvPr/>
        </p:nvSpPr>
        <p:spPr>
          <a:xfrm>
            <a:off x="2973700" y="1046825"/>
            <a:ext cx="3443100" cy="1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0"/>
          <p:cNvSpPr/>
          <p:nvPr/>
        </p:nvSpPr>
        <p:spPr>
          <a:xfrm>
            <a:off x="0" y="1046825"/>
            <a:ext cx="1331100" cy="1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 🔎 Advanced Filtering</a:t>
            </a:r>
            <a:endParaRPr/>
          </a:p>
        </p:txBody>
      </p:sp>
      <p:sp>
        <p:nvSpPr>
          <p:cNvPr id="332" name="Google Shape;332;p51"/>
          <p:cNvSpPr/>
          <p:nvPr/>
        </p:nvSpPr>
        <p:spPr>
          <a:xfrm>
            <a:off x="3883328" y="2982578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1"/>
          <p:cNvSpPr/>
          <p:nvPr/>
        </p:nvSpPr>
        <p:spPr>
          <a:xfrm>
            <a:off x="3715659" y="2982525"/>
            <a:ext cx="168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838050"/>
            <a:ext cx="9144001" cy="430546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1"/>
          <p:cNvSpPr/>
          <p:nvPr/>
        </p:nvSpPr>
        <p:spPr>
          <a:xfrm>
            <a:off x="1470575" y="1308300"/>
            <a:ext cx="2228100" cy="664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Images that are larger than 200kB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1"/>
          <p:cNvSpPr/>
          <p:nvPr/>
        </p:nvSpPr>
        <p:spPr>
          <a:xfrm>
            <a:off x="0" y="1085391"/>
            <a:ext cx="1331100" cy="1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1"/>
          <p:cNvSpPr/>
          <p:nvPr/>
        </p:nvSpPr>
        <p:spPr>
          <a:xfrm>
            <a:off x="3883325" y="1085400"/>
            <a:ext cx="348600" cy="1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1"/>
          <p:cNvSpPr/>
          <p:nvPr/>
        </p:nvSpPr>
        <p:spPr>
          <a:xfrm>
            <a:off x="0" y="4981750"/>
            <a:ext cx="3414600" cy="15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ush Based Gradien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ush Based Gradien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